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3" r:id="rId3"/>
    <p:sldMasterId id="2147483686" r:id="rId4"/>
  </p:sldMasterIdLst>
  <p:notesMasterIdLst>
    <p:notesMasterId r:id="rId91"/>
  </p:notesMasterIdLst>
  <p:handoutMasterIdLst>
    <p:handoutMasterId r:id="rId92"/>
  </p:handoutMasterIdLst>
  <p:sldIdLst>
    <p:sldId id="303" r:id="rId5"/>
    <p:sldId id="335" r:id="rId6"/>
    <p:sldId id="334" r:id="rId7"/>
    <p:sldId id="333" r:id="rId8"/>
    <p:sldId id="325" r:id="rId9"/>
    <p:sldId id="326" r:id="rId10"/>
    <p:sldId id="327" r:id="rId11"/>
    <p:sldId id="328" r:id="rId12"/>
    <p:sldId id="329" r:id="rId13"/>
    <p:sldId id="330" r:id="rId14"/>
    <p:sldId id="331" r:id="rId15"/>
    <p:sldId id="332" r:id="rId16"/>
    <p:sldId id="336" r:id="rId17"/>
    <p:sldId id="341" r:id="rId18"/>
    <p:sldId id="337" r:id="rId19"/>
    <p:sldId id="342" r:id="rId20"/>
    <p:sldId id="338" r:id="rId21"/>
    <p:sldId id="343" r:id="rId22"/>
    <p:sldId id="339" r:id="rId23"/>
    <p:sldId id="340" r:id="rId24"/>
    <p:sldId id="344" r:id="rId25"/>
    <p:sldId id="345" r:id="rId26"/>
    <p:sldId id="346" r:id="rId27"/>
    <p:sldId id="347" r:id="rId28"/>
    <p:sldId id="348" r:id="rId29"/>
    <p:sldId id="349" r:id="rId30"/>
    <p:sldId id="350" r:id="rId31"/>
    <p:sldId id="351" r:id="rId32"/>
    <p:sldId id="353" r:id="rId33"/>
    <p:sldId id="352" r:id="rId34"/>
    <p:sldId id="354" r:id="rId35"/>
    <p:sldId id="355" r:id="rId36"/>
    <p:sldId id="356" r:id="rId37"/>
    <p:sldId id="357" r:id="rId38"/>
    <p:sldId id="358" r:id="rId39"/>
    <p:sldId id="359" r:id="rId40"/>
    <p:sldId id="360" r:id="rId41"/>
    <p:sldId id="361" r:id="rId42"/>
    <p:sldId id="362" r:id="rId43"/>
    <p:sldId id="363" r:id="rId44"/>
    <p:sldId id="364" r:id="rId45"/>
    <p:sldId id="365" r:id="rId46"/>
    <p:sldId id="366" r:id="rId47"/>
    <p:sldId id="367" r:id="rId48"/>
    <p:sldId id="368" r:id="rId49"/>
    <p:sldId id="370" r:id="rId50"/>
    <p:sldId id="369" r:id="rId51"/>
    <p:sldId id="371" r:id="rId52"/>
    <p:sldId id="372" r:id="rId53"/>
    <p:sldId id="373" r:id="rId54"/>
    <p:sldId id="375" r:id="rId55"/>
    <p:sldId id="374" r:id="rId56"/>
    <p:sldId id="376" r:id="rId57"/>
    <p:sldId id="377" r:id="rId58"/>
    <p:sldId id="378" r:id="rId59"/>
    <p:sldId id="379" r:id="rId60"/>
    <p:sldId id="380" r:id="rId61"/>
    <p:sldId id="385" r:id="rId62"/>
    <p:sldId id="386" r:id="rId63"/>
    <p:sldId id="381" r:id="rId64"/>
    <p:sldId id="382" r:id="rId65"/>
    <p:sldId id="391" r:id="rId66"/>
    <p:sldId id="387" r:id="rId67"/>
    <p:sldId id="388" r:id="rId68"/>
    <p:sldId id="389" r:id="rId69"/>
    <p:sldId id="390" r:id="rId70"/>
    <p:sldId id="392" r:id="rId71"/>
    <p:sldId id="384" r:id="rId72"/>
    <p:sldId id="393" r:id="rId73"/>
    <p:sldId id="394" r:id="rId74"/>
    <p:sldId id="323" r:id="rId75"/>
    <p:sldId id="304" r:id="rId76"/>
    <p:sldId id="305" r:id="rId77"/>
    <p:sldId id="307" r:id="rId78"/>
    <p:sldId id="308" r:id="rId79"/>
    <p:sldId id="311" r:id="rId80"/>
    <p:sldId id="314" r:id="rId81"/>
    <p:sldId id="309" r:id="rId82"/>
    <p:sldId id="315" r:id="rId83"/>
    <p:sldId id="317" r:id="rId84"/>
    <p:sldId id="318" r:id="rId85"/>
    <p:sldId id="316" r:id="rId86"/>
    <p:sldId id="310" r:id="rId87"/>
    <p:sldId id="306" r:id="rId88"/>
    <p:sldId id="312" r:id="rId89"/>
    <p:sldId id="302"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pos="232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vik BV" initials="RB" lastIdx="1" clrIdx="0">
    <p:extLst>
      <p:ext uri="{19B8F6BF-5375-455C-9EA6-DF929625EA0E}">
        <p15:presenceInfo xmlns:p15="http://schemas.microsoft.com/office/powerpoint/2012/main" userId="a4d0ccdfc7ba37b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8E01"/>
    <a:srgbClr val="000000"/>
    <a:srgbClr val="5858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showGuides="1">
      <p:cViewPr varScale="1">
        <p:scale>
          <a:sx n="82" d="100"/>
          <a:sy n="82" d="100"/>
        </p:scale>
        <p:origin x="509" y="62"/>
      </p:cViewPr>
      <p:guideLst>
        <p:guide orient="horz" pos="1049"/>
        <p:guide pos="2328"/>
      </p:guideLst>
    </p:cSldViewPr>
  </p:slideViewPr>
  <p:notesTextViewPr>
    <p:cViewPr>
      <p:scale>
        <a:sx n="1" d="1"/>
        <a:sy n="1" d="1"/>
      </p:scale>
      <p:origin x="0" y="0"/>
    </p:cViewPr>
  </p:notesTextViewPr>
  <p:gridSpacing cx="360000" cy="3600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Futura Cyrillic Book" panose="020B0502020204020303"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latin typeface="Futura Cyrillic Book" panose="020B0502020204020303" charset="0"/>
              </a:rPr>
              <a:t>10/25/2025</a:t>
            </a:fld>
            <a:endParaRPr lang="en-US">
              <a:latin typeface="Futura Cyrillic Book" panose="020B0502020204020303"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Futura Cyrillic Book" panose="020B0502020204020303"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latin typeface="Futura Cyrillic Book" panose="020B0502020204020303" charset="0"/>
              </a:rPr>
              <a:t>‹#›</a:t>
            </a:fld>
            <a:endParaRPr lang="en-US">
              <a:latin typeface="Futura Cyrillic Book" panose="020B0502020204020303" charset="0"/>
            </a:endParaRPr>
          </a:p>
        </p:txBody>
      </p:sp>
    </p:spTree>
    <p:extLst>
      <p:ext uri="{BB962C8B-B14F-4D97-AF65-F5344CB8AC3E}">
        <p14:creationId xmlns:p14="http://schemas.microsoft.com/office/powerpoint/2010/main" val="14884137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Futura Cyrillic Book" panose="020B0502020204020303" charset="0"/>
              </a:defRPr>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Futura Cyrillic Book" panose="020B0502020204020303" charset="0"/>
              </a:defRPr>
            </a:lvl1pPr>
          </a:lstStyle>
          <a:p>
            <a:fld id="{0ECD8AD1-49EC-45F2-A2FF-1FE3195688C5}" type="datetimeFigureOut">
              <a:rPr lang="en-IN" smtClean="0"/>
              <a:t>25-10-2025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Futura Cyrillic Book" panose="020B0502020204020303" charset="0"/>
              </a:defRPr>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Futura Cyrillic Book" panose="020B0502020204020303" charset="0"/>
              </a:defRPr>
            </a:lvl1pPr>
          </a:lstStyle>
          <a:p>
            <a:fld id="{7782813F-5D25-4BB6-888C-4601F85758C5}" type="slidenum">
              <a:rPr lang="en-IN" smtClean="0"/>
              <a:t>‹#›</a:t>
            </a:fld>
            <a:endParaRPr lang="en-IN"/>
          </a:p>
        </p:txBody>
      </p:sp>
    </p:spTree>
    <p:extLst>
      <p:ext uri="{BB962C8B-B14F-4D97-AF65-F5344CB8AC3E}">
        <p14:creationId xmlns:p14="http://schemas.microsoft.com/office/powerpoint/2010/main" val="3054132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Futura Cyrillic Book" panose="020B0502020204020303" charset="0"/>
        <a:ea typeface="+mn-ea"/>
        <a:cs typeface="+mn-cs"/>
      </a:defRPr>
    </a:lvl1pPr>
    <a:lvl2pPr marL="457200" algn="l" defTabSz="914400" rtl="0" eaLnBrk="1" latinLnBrk="0" hangingPunct="1">
      <a:defRPr sz="1200" kern="1200">
        <a:solidFill>
          <a:schemeClr val="tx1"/>
        </a:solidFill>
        <a:latin typeface="Futura Cyrillic Book" panose="020B0502020204020303" charset="0"/>
        <a:ea typeface="+mn-ea"/>
        <a:cs typeface="+mn-cs"/>
      </a:defRPr>
    </a:lvl2pPr>
    <a:lvl3pPr marL="914400" algn="l" defTabSz="914400" rtl="0" eaLnBrk="1" latinLnBrk="0" hangingPunct="1">
      <a:defRPr sz="1200" kern="1200">
        <a:solidFill>
          <a:schemeClr val="tx1"/>
        </a:solidFill>
        <a:latin typeface="Futura Cyrillic Book" panose="020B0502020204020303" charset="0"/>
        <a:ea typeface="+mn-ea"/>
        <a:cs typeface="+mn-cs"/>
      </a:defRPr>
    </a:lvl3pPr>
    <a:lvl4pPr marL="1371600" algn="l" defTabSz="914400" rtl="0" eaLnBrk="1" latinLnBrk="0" hangingPunct="1">
      <a:defRPr sz="1200" kern="1200">
        <a:solidFill>
          <a:schemeClr val="tx1"/>
        </a:solidFill>
        <a:latin typeface="Futura Cyrillic Book" panose="020B0502020204020303" charset="0"/>
        <a:ea typeface="+mn-ea"/>
        <a:cs typeface="+mn-cs"/>
      </a:defRPr>
    </a:lvl4pPr>
    <a:lvl5pPr marL="1828800" algn="l" defTabSz="914400" rtl="0" eaLnBrk="1" latinLnBrk="0" hangingPunct="1">
      <a:defRPr sz="1200" kern="1200">
        <a:solidFill>
          <a:schemeClr val="tx1"/>
        </a:solidFill>
        <a:latin typeface="Futura Cyrillic Book" panose="020B0502020204020303"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F95999-A99C-46D6-BFDA-AEFA180EA74F}" type="datetimeFigureOut">
              <a:rPr lang="en-US" smtClean="0"/>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C281ACE-890E-4B55-88CA-A440D73ED3A3}" type="datetimeFigureOut">
              <a:rPr lang="en-US" smtClean="0"/>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1BB8E-5703-4605-9BD4-B6282EF196A0}" type="slidenum">
              <a:rPr lang="en-US" smtClean="0"/>
              <a:t>‹#›</a:t>
            </a:fld>
            <a:endParaRPr lang="en-US"/>
          </a:p>
        </p:txBody>
      </p:sp>
      <p:pic>
        <p:nvPicPr>
          <p:cNvPr id="9" name="Picture 8" descr="Logo&#10;&#10;Description automatically generated"/>
          <p:cNvPicPr>
            <a:picLocks noChangeAspect="1"/>
          </p:cNvPicPr>
          <p:nvPr userDrawn="1"/>
        </p:nvPicPr>
        <p:blipFill rotWithShape="1">
          <a:blip r:embed="rId3" cstate="print">
            <a:extLst>
              <a:ext uri="{28A0092B-C50C-407E-A947-70E740481C1C}">
                <a14:useLocalDpi xmlns:a14="http://schemas.microsoft.com/office/drawing/2010/main" val="0"/>
              </a:ext>
            </a:extLst>
          </a:blip>
          <a:srcRect b="37988"/>
          <a:stretch>
            <a:fillRect/>
          </a:stretch>
        </p:blipFill>
        <p:spPr>
          <a:xfrm>
            <a:off x="10256520" y="0"/>
            <a:ext cx="2194560" cy="956268"/>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B80835-DEB3-4275-B379-2566D87801AD}" type="datetimeFigureOut">
              <a:rPr lang="en-US" smtClean="0"/>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B80835-DEB3-4275-B379-2566D87801AD}" type="datetimeFigureOut">
              <a:rPr lang="en-US" smtClean="0"/>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B80835-DEB3-4275-B379-2566D87801AD}" type="datetimeFigureOut">
              <a:rPr lang="en-US" smtClean="0"/>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B80835-DEB3-4275-B379-2566D87801AD}" type="datetimeFigureOut">
              <a:rPr lang="en-US" smtClean="0"/>
              <a:t>10/25/2025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B80835-DEB3-4275-B379-2566D87801AD}" type="datetimeFigureOut">
              <a:rPr lang="en-US" smtClean="0"/>
              <a:t>10/25/2025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B80835-DEB3-4275-B379-2566D87801AD}" type="datetimeFigureOut">
              <a:rPr lang="en-US" smtClean="0"/>
              <a:t>10/25/2025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B80835-DEB3-4275-B379-2566D87801AD}" type="datetimeFigureOut">
              <a:rPr lang="en-US" smtClean="0"/>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B80835-DEB3-4275-B379-2566D87801AD}" type="datetimeFigureOut">
              <a:rPr lang="en-US" smtClean="0"/>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F95999-A99C-46D6-BFDA-AEFA180EA74F}" type="datetimeFigureOut">
              <a:rPr lang="en-US" smtClean="0"/>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F95999-A99C-46D6-BFDA-AEFA180EA74F}" type="datetimeFigureOut">
              <a:rPr lang="en-US" smtClean="0"/>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F95999-A99C-46D6-BFDA-AEFA180EA74F}" type="datetimeFigureOut">
              <a:rPr lang="en-US" smtClean="0"/>
              <a:t>10/25/2025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F95999-A99C-46D6-BFDA-AEFA180EA74F}" type="datetimeFigureOut">
              <a:rPr lang="en-US" smtClean="0"/>
              <a:t>10/25/2025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10/25/2025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C281ACE-890E-4B55-88CA-A440D73ED3A3}" type="datetimeFigureOut">
              <a:rPr lang="en-US" smtClean="0"/>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1BB8E-5703-4605-9BD4-B6282EF196A0}" type="slidenum">
              <a:rPr lang="en-US" smtClean="0"/>
              <a:t>‹#›</a:t>
            </a:fld>
            <a:endParaRPr lang="en-US"/>
          </a:p>
        </p:txBody>
      </p:sp>
      <p:pic>
        <p:nvPicPr>
          <p:cNvPr id="9" name="Picture 8" descr="Logo&#10;&#10;Description automatically generated"/>
          <p:cNvPicPr>
            <a:picLocks noChangeAspect="1"/>
          </p:cNvPicPr>
          <p:nvPr userDrawn="1"/>
        </p:nvPicPr>
        <p:blipFill rotWithShape="1">
          <a:blip r:embed="rId3" cstate="print">
            <a:extLst>
              <a:ext uri="{28A0092B-C50C-407E-A947-70E740481C1C}">
                <a14:useLocalDpi xmlns:a14="http://schemas.microsoft.com/office/drawing/2010/main" val="0"/>
              </a:ext>
            </a:extLst>
          </a:blip>
          <a:srcRect b="37988"/>
          <a:stretch>
            <a:fillRect/>
          </a:stretch>
        </p:blipFill>
        <p:spPr>
          <a:xfrm>
            <a:off x="10256520" y="0"/>
            <a:ext cx="2194560" cy="956268"/>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049235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8980274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40893944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F95999-A99C-46D6-BFDA-AEFA180EA74F}" type="datetimeFigureOut">
              <a:rPr lang="en-US" smtClean="0"/>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450296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F95999-A99C-46D6-BFDA-AEFA180EA74F}" type="datetimeFigureOut">
              <a:rPr lang="en-US" smtClean="0"/>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F95999-A99C-46D6-BFDA-AEFA180EA74F}" type="datetimeFigureOut">
              <a:rPr lang="en-US" smtClean="0"/>
              <a:t>10/25/2025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306599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F95999-A99C-46D6-BFDA-AEFA180EA74F}" type="datetimeFigureOut">
              <a:rPr lang="en-US" smtClean="0"/>
              <a:t>10/25/2025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12568801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10/25/2025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8876400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6844401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6417121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8566400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158292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F95999-A99C-46D6-BFDA-AEFA180EA74F}" type="datetimeFigureOut">
              <a:rPr lang="en-US" smtClean="0"/>
              <a:t>10/25/2025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F95999-A99C-46D6-BFDA-AEFA180EA74F}" type="datetimeFigureOut">
              <a:rPr lang="en-US" smtClean="0"/>
              <a:t>10/25/2025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10/25/2025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4EF95999-A99C-46D6-BFDA-AEFA180EA74F}" type="datetimeFigureOut">
              <a:rPr lang="en-US" smtClean="0"/>
              <a:t>10/25/2025</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D1096927-E4BC-4077-9E7B-25FA85E7CDD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36B80835-DEB3-4275-B379-2566D87801AD}" type="datetimeFigureOut">
              <a:rPr lang="en-US" smtClean="0"/>
              <a:t>10/25/2025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8CA01822-BBE1-4BC5-B54E-43DAA9793F7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4EF95999-A99C-46D6-BFDA-AEFA180EA74F}" type="datetimeFigureOut">
              <a:rPr lang="en-US" smtClean="0"/>
              <a:t>10/25/2025</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D1096927-E4BC-4077-9E7B-25FA85E7CDD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F95999-A99C-46D6-BFDA-AEFA180EA74F}" type="datetimeFigureOut">
              <a:rPr lang="en-US" smtClean="0"/>
              <a:t>10/25/2025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096927-E4BC-4077-9E7B-25FA85E7CDDE}" type="slidenum">
              <a:rPr lang="en-US" smtClean="0"/>
              <a:t>‹#›</a:t>
            </a:fld>
            <a:endParaRPr lang="en-US"/>
          </a:p>
        </p:txBody>
      </p:sp>
    </p:spTree>
    <p:extLst>
      <p:ext uri="{BB962C8B-B14F-4D97-AF65-F5344CB8AC3E}">
        <p14:creationId xmlns:p14="http://schemas.microsoft.com/office/powerpoint/2010/main" val="397724713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7.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37.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37.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3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37.xml"/><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37.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3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37.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37.xml"/><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37.xml"/><Relationship Id="rId5" Type="http://schemas.openxmlformats.org/officeDocument/2006/relationships/image" Target="../media/image62.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37.xml"/><Relationship Id="rId5" Type="http://schemas.openxmlformats.org/officeDocument/2006/relationships/image" Target="../media/image67.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37.xml"/><Relationship Id="rId5" Type="http://schemas.openxmlformats.org/officeDocument/2006/relationships/image" Target="../media/image70.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37.xml"/><Relationship Id="rId5" Type="http://schemas.openxmlformats.org/officeDocument/2006/relationships/image" Target="../media/image77.png"/><Relationship Id="rId4" Type="http://schemas.openxmlformats.org/officeDocument/2006/relationships/image" Target="../media/image76.png"/></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png"/><Relationship Id="rId1" Type="http://schemas.openxmlformats.org/officeDocument/2006/relationships/slideLayout" Target="../slideLayouts/slideLayout3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3.png"/><Relationship Id="rId1" Type="http://schemas.openxmlformats.org/officeDocument/2006/relationships/slideLayout" Target="../slideLayouts/slideLayout3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png"/><Relationship Id="rId1" Type="http://schemas.openxmlformats.org/officeDocument/2006/relationships/slideLayout" Target="../slideLayouts/slideLayout37.xml"/><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png"/><Relationship Id="rId1" Type="http://schemas.openxmlformats.org/officeDocument/2006/relationships/slideLayout" Target="../slideLayouts/slideLayout37.xml"/><Relationship Id="rId4" Type="http://schemas.openxmlformats.org/officeDocument/2006/relationships/image" Target="../media/image92.png"/></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3.png"/><Relationship Id="rId1" Type="http://schemas.openxmlformats.org/officeDocument/2006/relationships/slideLayout" Target="../slideLayouts/slideLayout37.xml"/><Relationship Id="rId4" Type="http://schemas.openxmlformats.org/officeDocument/2006/relationships/image" Target="../media/image98.png"/></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png"/><Relationship Id="rId1" Type="http://schemas.openxmlformats.org/officeDocument/2006/relationships/slideLayout" Target="../slideLayouts/slideLayout37.xml"/><Relationship Id="rId4" Type="http://schemas.openxmlformats.org/officeDocument/2006/relationships/image" Target="../media/image97.png"/></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3.png"/><Relationship Id="rId1" Type="http://schemas.openxmlformats.org/officeDocument/2006/relationships/slideLayout" Target="../slideLayouts/slideLayout37.xml"/><Relationship Id="rId4" Type="http://schemas.openxmlformats.org/officeDocument/2006/relationships/image" Target="../media/image101.png"/></Relationships>
</file>

<file path=ppt/slides/_rels/slide8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3.png"/><Relationship Id="rId1" Type="http://schemas.openxmlformats.org/officeDocument/2006/relationships/slideLayout" Target="../slideLayouts/slideLayout37.xml"/><Relationship Id="rId4" Type="http://schemas.openxmlformats.org/officeDocument/2006/relationships/image" Target="../media/image102.png"/></Relationships>
</file>

<file path=ppt/slides/_rels/slide8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png"/><Relationship Id="rId1" Type="http://schemas.openxmlformats.org/officeDocument/2006/relationships/slideLayout" Target="../slideLayouts/slideLayout37.xml"/><Relationship Id="rId4" Type="http://schemas.openxmlformats.org/officeDocument/2006/relationships/image" Target="../media/image104.png"/></Relationships>
</file>

<file path=ppt/slides/_rels/slide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3.png"/><Relationship Id="rId1" Type="http://schemas.openxmlformats.org/officeDocument/2006/relationships/slideLayout" Target="../slideLayouts/slideLayout37.xml"/><Relationship Id="rId4" Type="http://schemas.openxmlformats.org/officeDocument/2006/relationships/image" Target="../media/image106.png"/></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3.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59879" y="1269000"/>
            <a:ext cx="933949" cy="231453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3" name="Google Shape;96;p1">
            <a:extLst>
              <a:ext uri="{FF2B5EF4-FFF2-40B4-BE49-F238E27FC236}">
                <a16:creationId xmlns:a16="http://schemas.microsoft.com/office/drawing/2014/main" id="{1D5F92F9-1028-425D-069C-5F2F7CDB4F47}"/>
              </a:ext>
            </a:extLst>
          </p:cNvPr>
          <p:cNvSpPr/>
          <p:nvPr/>
        </p:nvSpPr>
        <p:spPr>
          <a:xfrm>
            <a:off x="1733165" y="1413718"/>
            <a:ext cx="9527481" cy="337139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US" sz="2800" b="1" dirty="0">
                <a:solidFill>
                  <a:srgbClr val="FF0000"/>
                </a:solidFill>
                <a:latin typeface="Calibri"/>
                <a:ea typeface="Calibri"/>
                <a:cs typeface="Calibri"/>
                <a:sym typeface="Calibri"/>
              </a:rPr>
              <a:t>Course Title: </a:t>
            </a:r>
            <a:r>
              <a:rPr lang="en-US" sz="2800" b="1" dirty="0">
                <a:solidFill>
                  <a:schemeClr val="dk1"/>
                </a:solidFill>
                <a:latin typeface="Calibri"/>
                <a:ea typeface="Calibri"/>
                <a:cs typeface="Calibri"/>
                <a:sym typeface="Calibri"/>
              </a:rPr>
              <a:t>DIGITAL DESIGN AND COMPUTER ORGANISATION</a:t>
            </a:r>
            <a:endParaRPr sz="2800" dirty="0"/>
          </a:p>
          <a:p>
            <a:pPr marL="0" marR="0" lvl="0" indent="0" algn="just" rtl="0">
              <a:lnSpc>
                <a:spcPct val="107000"/>
              </a:lnSpc>
              <a:spcBef>
                <a:spcPts val="800"/>
              </a:spcBef>
              <a:spcAft>
                <a:spcPts val="0"/>
              </a:spcAft>
              <a:buNone/>
            </a:pPr>
            <a:r>
              <a:rPr lang="en-US" sz="2800" b="1" dirty="0">
                <a:solidFill>
                  <a:schemeClr val="dk1"/>
                </a:solidFill>
                <a:latin typeface="Calibri"/>
                <a:ea typeface="Calibri"/>
                <a:cs typeface="Calibri"/>
                <a:sym typeface="Calibri"/>
              </a:rPr>
              <a:t>Course Code:   BCS302</a:t>
            </a:r>
            <a:endParaRPr sz="2800" dirty="0"/>
          </a:p>
          <a:p>
            <a:pPr marL="0" marR="0" lvl="0" indent="0" algn="just" rtl="0">
              <a:lnSpc>
                <a:spcPct val="107000"/>
              </a:lnSpc>
              <a:spcBef>
                <a:spcPts val="800"/>
              </a:spcBef>
              <a:spcAft>
                <a:spcPts val="0"/>
              </a:spcAft>
              <a:buNone/>
            </a:pPr>
            <a:r>
              <a:rPr lang="en-US" sz="2800" b="1" dirty="0">
                <a:solidFill>
                  <a:schemeClr val="dk1"/>
                </a:solidFill>
                <a:latin typeface="Calibri"/>
                <a:ea typeface="Calibri"/>
                <a:cs typeface="Calibri"/>
                <a:sym typeface="Calibri"/>
              </a:rPr>
              <a:t>Course Type: IPCC</a:t>
            </a:r>
            <a:endParaRPr sz="2800" dirty="0"/>
          </a:p>
          <a:p>
            <a:pPr marL="0" marR="0" lvl="0" indent="0" algn="just" rtl="0">
              <a:lnSpc>
                <a:spcPct val="107000"/>
              </a:lnSpc>
              <a:spcBef>
                <a:spcPts val="800"/>
              </a:spcBef>
              <a:spcAft>
                <a:spcPts val="0"/>
              </a:spcAft>
              <a:buNone/>
            </a:pPr>
            <a:r>
              <a:rPr lang="en-US" sz="2800" b="1" dirty="0">
                <a:solidFill>
                  <a:schemeClr val="dk1"/>
                </a:solidFill>
                <a:latin typeface="Calibri"/>
                <a:ea typeface="Calibri"/>
                <a:cs typeface="Calibri"/>
                <a:sym typeface="Calibri"/>
              </a:rPr>
              <a:t>Semester: III</a:t>
            </a:r>
            <a:endParaRPr sz="2800" dirty="0"/>
          </a:p>
          <a:p>
            <a:pPr marL="0" marR="0" lvl="0" indent="0" algn="just" rtl="0">
              <a:lnSpc>
                <a:spcPct val="107000"/>
              </a:lnSpc>
              <a:spcBef>
                <a:spcPts val="800"/>
              </a:spcBef>
              <a:spcAft>
                <a:spcPts val="0"/>
              </a:spcAft>
              <a:buNone/>
            </a:pPr>
            <a:r>
              <a:rPr lang="en-US" sz="2800" b="1" dirty="0">
                <a:solidFill>
                  <a:schemeClr val="dk1"/>
                </a:solidFill>
                <a:latin typeface="Calibri"/>
                <a:ea typeface="Calibri"/>
                <a:cs typeface="Calibri"/>
                <a:sym typeface="Calibri"/>
              </a:rPr>
              <a:t>Year: 2025-26</a:t>
            </a:r>
            <a:endParaRPr sz="2800" dirty="0"/>
          </a:p>
          <a:p>
            <a:pPr marL="0" marR="0" lvl="0" indent="0" algn="just" rtl="0">
              <a:lnSpc>
                <a:spcPct val="107000"/>
              </a:lnSpc>
              <a:spcBef>
                <a:spcPts val="800"/>
              </a:spcBef>
              <a:spcAft>
                <a:spcPts val="0"/>
              </a:spcAft>
              <a:buNone/>
            </a:pPr>
            <a:r>
              <a:rPr lang="en-US" sz="2800" b="1" dirty="0">
                <a:solidFill>
                  <a:schemeClr val="dk1"/>
                </a:solidFill>
                <a:latin typeface="Calibri"/>
                <a:ea typeface="Calibri"/>
                <a:cs typeface="Calibri"/>
                <a:sym typeface="Calibri"/>
              </a:rPr>
              <a:t>Contact Hours/ week : L-T-P : </a:t>
            </a:r>
            <a:r>
              <a:rPr lang="en-US" sz="2800" dirty="0">
                <a:solidFill>
                  <a:schemeClr val="dk1"/>
                </a:solidFill>
                <a:latin typeface="Calibri"/>
                <a:ea typeface="Calibri"/>
                <a:cs typeface="Calibri"/>
                <a:sym typeface="Calibri"/>
              </a:rPr>
              <a:t>3:0:2</a:t>
            </a:r>
            <a:endParaRPr sz="2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29621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DC334-D00C-A62B-CC69-CC4B217E29A2}"/>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89BF3840-7C2B-E0B6-FE6E-737DCE3357BC}"/>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9242F258-F748-7DAF-DBB2-BC9C17246693}"/>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90D1BDD0-68B6-29C9-D94E-311458D2D80C}"/>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4BC68564-3E30-97FD-0C49-DB878E29BB49}"/>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4FE1D07F-86F2-0491-1BAC-57789C60248D}"/>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7EB6D7DA-EAD3-2727-F122-5472E363871F}"/>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27030D1C-A711-02FD-E614-FC657EB03C70}"/>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pic>
        <p:nvPicPr>
          <p:cNvPr id="9" name="Picture 8">
            <a:extLst>
              <a:ext uri="{FF2B5EF4-FFF2-40B4-BE49-F238E27FC236}">
                <a16:creationId xmlns:a16="http://schemas.microsoft.com/office/drawing/2014/main" id="{545EA682-D2AA-E1D0-5A9B-9724EE9BC208}"/>
              </a:ext>
            </a:extLst>
          </p:cNvPr>
          <p:cNvPicPr>
            <a:picLocks noChangeAspect="1"/>
          </p:cNvPicPr>
          <p:nvPr/>
        </p:nvPicPr>
        <p:blipFill>
          <a:blip r:embed="rId3"/>
          <a:stretch>
            <a:fillRect/>
          </a:stretch>
        </p:blipFill>
        <p:spPr>
          <a:xfrm>
            <a:off x="2377932" y="1629000"/>
            <a:ext cx="6829091" cy="4794894"/>
          </a:xfrm>
          <a:prstGeom prst="rect">
            <a:avLst/>
          </a:prstGeom>
        </p:spPr>
      </p:pic>
      <p:sp>
        <p:nvSpPr>
          <p:cNvPr id="12" name="TextBox 11">
            <a:extLst>
              <a:ext uri="{FF2B5EF4-FFF2-40B4-BE49-F238E27FC236}">
                <a16:creationId xmlns:a16="http://schemas.microsoft.com/office/drawing/2014/main" id="{BCD42E4E-9FE1-7E84-1F39-5ECFE8F485E3}"/>
              </a:ext>
            </a:extLst>
          </p:cNvPr>
          <p:cNvSpPr txBox="1"/>
          <p:nvPr/>
        </p:nvSpPr>
        <p:spPr>
          <a:xfrm>
            <a:off x="2136000" y="434106"/>
            <a:ext cx="6223518" cy="369332"/>
          </a:xfrm>
          <a:prstGeom prst="rect">
            <a:avLst/>
          </a:prstGeom>
          <a:noFill/>
        </p:spPr>
        <p:txBody>
          <a:bodyPr wrap="square">
            <a:spAutoFit/>
          </a:bodyPr>
          <a:lstStyle/>
          <a:p>
            <a:r>
              <a:rPr lang="en-IN" sz="1800" b="1" i="0" u="none" strike="noStrike" baseline="0" dirty="0">
                <a:solidFill>
                  <a:srgbClr val="FF0000"/>
                </a:solidFill>
                <a:latin typeface="BookmanOldStyle-Bold"/>
              </a:rPr>
              <a:t>3-INPUT NAND GATE</a:t>
            </a:r>
            <a:endParaRPr lang="en-IN" dirty="0">
              <a:solidFill>
                <a:srgbClr val="FF0000"/>
              </a:solidFill>
            </a:endParaRPr>
          </a:p>
        </p:txBody>
      </p:sp>
    </p:spTree>
    <p:extLst>
      <p:ext uri="{BB962C8B-B14F-4D97-AF65-F5344CB8AC3E}">
        <p14:creationId xmlns:p14="http://schemas.microsoft.com/office/powerpoint/2010/main" val="1652834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5EA78-652B-5453-221B-F0A2F7E9F39A}"/>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4273E138-D35A-7613-F797-0A029037D07F}"/>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4081BB3B-2239-5C67-440C-7E653DB0B7A3}"/>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A9F84787-422B-05A3-0B02-418E055EA301}"/>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8D50D9FD-DB2D-C447-5C3A-59A2954100EF}"/>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17CF6531-1A86-9F93-F005-2EC33520A881}"/>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A2A4AEC9-7497-9EDE-8731-50759784320A}"/>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58DF8ED0-A793-4B40-494D-F074B745CCBE}"/>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66ABAA03-B14A-3B0D-E383-4DA8DFC8DE66}"/>
              </a:ext>
            </a:extLst>
          </p:cNvPr>
          <p:cNvSpPr txBox="1"/>
          <p:nvPr/>
        </p:nvSpPr>
        <p:spPr>
          <a:xfrm>
            <a:off x="1499878" y="244633"/>
            <a:ext cx="10039959" cy="6370975"/>
          </a:xfrm>
          <a:prstGeom prst="rect">
            <a:avLst/>
          </a:prstGeom>
          <a:noFill/>
        </p:spPr>
        <p:txBody>
          <a:bodyPr wrap="square">
            <a:spAutoFit/>
          </a:bodyPr>
          <a:lstStyle/>
          <a:p>
            <a:pPr algn="just"/>
            <a:r>
              <a:rPr lang="en-IN" sz="2000" dirty="0">
                <a:solidFill>
                  <a:srgbClr val="FF0000"/>
                </a:solidFill>
              </a:rPr>
              <a:t>                         BASIC THEOREMS AND PROPERTIES OF BOOLEAN ALGEBRA:</a:t>
            </a:r>
          </a:p>
          <a:p>
            <a:pPr algn="just"/>
            <a:r>
              <a:rPr lang="en-IN" sz="2400" dirty="0">
                <a:solidFill>
                  <a:srgbClr val="FF0000"/>
                </a:solidFill>
              </a:rPr>
              <a:t>Duality</a:t>
            </a:r>
          </a:p>
          <a:p>
            <a:pPr marL="342900" indent="-342900" algn="just">
              <a:buFont typeface="Wingdings" panose="05000000000000000000" pitchFamily="2" charset="2"/>
              <a:buChar char="Ø"/>
            </a:pPr>
            <a:r>
              <a:rPr lang="en-IN" sz="2000" dirty="0"/>
              <a:t>The important property of Boolean algebra is called the duality principle and states that every algebraic expression deducible from the postulates of Boolean algebra remains valid if the operators and identity elements are interchanged.</a:t>
            </a:r>
          </a:p>
          <a:p>
            <a:pPr marL="342900" indent="-342900" algn="just">
              <a:buFont typeface="Wingdings" panose="05000000000000000000" pitchFamily="2" charset="2"/>
              <a:buChar char="Ø"/>
            </a:pPr>
            <a:endParaRPr lang="en-IN" sz="2000" dirty="0"/>
          </a:p>
          <a:p>
            <a:pPr marL="342900" indent="-342900" algn="just">
              <a:buFont typeface="Wingdings" panose="05000000000000000000" pitchFamily="2" charset="2"/>
              <a:buChar char="Ø"/>
            </a:pPr>
            <a:r>
              <a:rPr lang="en-IN" sz="2000" dirty="0"/>
              <a:t>In a two‐valued Boolean algebra, the identity elements and the elements of the set B are the same: 1 and 0. The duality principle has many applications.</a:t>
            </a:r>
          </a:p>
          <a:p>
            <a:pPr marL="342900" indent="-342900" algn="just">
              <a:buFont typeface="Wingdings" panose="05000000000000000000" pitchFamily="2" charset="2"/>
              <a:buChar char="Ø"/>
            </a:pPr>
            <a:endParaRPr lang="en-IN" sz="2000" dirty="0"/>
          </a:p>
          <a:p>
            <a:pPr marL="342900" indent="-342900" algn="just">
              <a:buFont typeface="Wingdings" panose="05000000000000000000" pitchFamily="2" charset="2"/>
              <a:buChar char="Ø"/>
            </a:pPr>
            <a:r>
              <a:rPr lang="en-IN" sz="2000" dirty="0"/>
              <a:t>If the dual of an algebraic expression is desired, we simply interchange OR and </a:t>
            </a:r>
            <a:r>
              <a:rPr lang="en-IN" sz="2000" dirty="0" err="1"/>
              <a:t>AND</a:t>
            </a:r>
            <a:r>
              <a:rPr lang="en-IN" sz="2000" dirty="0"/>
              <a:t> operators and replace 1’s by 0’s and 0’s by 1’s.</a:t>
            </a:r>
          </a:p>
          <a:p>
            <a:pPr algn="just"/>
            <a:endParaRPr lang="en-IN" sz="2000" dirty="0"/>
          </a:p>
          <a:p>
            <a:pPr algn="just"/>
            <a:r>
              <a:rPr lang="en-IN" sz="2400" dirty="0">
                <a:solidFill>
                  <a:srgbClr val="FF0000"/>
                </a:solidFill>
              </a:rPr>
              <a:t>Basic Theorems</a:t>
            </a:r>
          </a:p>
          <a:p>
            <a:pPr marL="342900" indent="-342900" algn="just">
              <a:buFont typeface="Arial" panose="020B0604020202020204" pitchFamily="34" charset="0"/>
              <a:buChar char="•"/>
            </a:pPr>
            <a:r>
              <a:rPr lang="en-IN" sz="2000" dirty="0"/>
              <a:t>Table 1 lists out six theorems of Boolean algebra and four of its postulates. The theorems and postulates listed are the most basic relationships in Boolean algebra.</a:t>
            </a:r>
          </a:p>
          <a:p>
            <a:pPr algn="just"/>
            <a:endParaRPr lang="en-IN" sz="2000" dirty="0"/>
          </a:p>
          <a:p>
            <a:pPr marL="342900" indent="-342900" algn="just">
              <a:buFont typeface="Arial" panose="020B0604020202020204" pitchFamily="34" charset="0"/>
              <a:buChar char="•"/>
            </a:pPr>
            <a:r>
              <a:rPr lang="en-IN" sz="2000" dirty="0"/>
              <a:t>The theorems, like the postulates, are listed in pairs; each relation is the dual of the one paired with it. The postulates are basic axioms of the algebraic structure and need no proof.</a:t>
            </a:r>
          </a:p>
          <a:p>
            <a:pPr algn="just"/>
            <a:endParaRPr lang="en-IN" sz="2000" dirty="0"/>
          </a:p>
          <a:p>
            <a:pPr marL="342900" indent="-342900" algn="just">
              <a:buFont typeface="Arial" panose="020B0604020202020204" pitchFamily="34" charset="0"/>
              <a:buChar char="•"/>
            </a:pPr>
            <a:r>
              <a:rPr lang="en-IN" sz="2000" dirty="0"/>
              <a:t>The theorems must be proven from the postulates.</a:t>
            </a:r>
          </a:p>
        </p:txBody>
      </p:sp>
    </p:spTree>
    <p:extLst>
      <p:ext uri="{BB962C8B-B14F-4D97-AF65-F5344CB8AC3E}">
        <p14:creationId xmlns:p14="http://schemas.microsoft.com/office/powerpoint/2010/main" val="1333290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A0D19-498E-3E44-13B5-04A305F8D899}"/>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1D1B3FC4-B3FB-6B8B-0253-C6E7E88EED9F}"/>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005E64E8-A338-1C55-1233-D260D913D9EA}"/>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36C8BC37-3F79-4D94-99C1-442CD3482C7A}"/>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110917F2-D17F-60B0-EF68-CD417CE3A699}"/>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767260F9-BEDC-2029-17F9-A6950EE8EA7F}"/>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CAF1BB63-6A8C-2355-B343-584305C69298}"/>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92AE2CC1-D110-5C1A-F025-AC0AA225B261}"/>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pic>
        <p:nvPicPr>
          <p:cNvPr id="9" name="Picture 8">
            <a:extLst>
              <a:ext uri="{FF2B5EF4-FFF2-40B4-BE49-F238E27FC236}">
                <a16:creationId xmlns:a16="http://schemas.microsoft.com/office/drawing/2014/main" id="{E996C97A-7617-F79F-0E01-6AA19E5A12E3}"/>
              </a:ext>
            </a:extLst>
          </p:cNvPr>
          <p:cNvPicPr>
            <a:picLocks noChangeAspect="1"/>
          </p:cNvPicPr>
          <p:nvPr/>
        </p:nvPicPr>
        <p:blipFill>
          <a:blip r:embed="rId3"/>
          <a:stretch>
            <a:fillRect/>
          </a:stretch>
        </p:blipFill>
        <p:spPr>
          <a:xfrm>
            <a:off x="1389993" y="909000"/>
            <a:ext cx="9412013" cy="5400000"/>
          </a:xfrm>
          <a:prstGeom prst="rect">
            <a:avLst/>
          </a:prstGeom>
        </p:spPr>
      </p:pic>
    </p:spTree>
    <p:extLst>
      <p:ext uri="{BB962C8B-B14F-4D97-AF65-F5344CB8AC3E}">
        <p14:creationId xmlns:p14="http://schemas.microsoft.com/office/powerpoint/2010/main" val="238506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CB9E3-A568-7F0C-45EF-6474A435F372}"/>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0A7EA257-C4E3-7192-FBBA-5B4D2EB9720B}"/>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FBEA7964-A4A0-0229-2A07-257C48CE924E}"/>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2094E4EC-EED8-D0A3-BCB7-0C2522572BDD}"/>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0ED9A565-298A-8808-1256-B40A630EA4F6}"/>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F4DE4F84-E22F-5916-E626-705B9A3E66E3}"/>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D6781838-42C2-1145-6B62-2921B6FB83D5}"/>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31A449DC-9354-98B8-A5DA-1BE0281F8E63}"/>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56BC77D4-5F61-9793-6302-D34AA666BF34}"/>
              </a:ext>
            </a:extLst>
          </p:cNvPr>
          <p:cNvSpPr txBox="1"/>
          <p:nvPr/>
        </p:nvSpPr>
        <p:spPr>
          <a:xfrm>
            <a:off x="1619218" y="213855"/>
            <a:ext cx="9516781" cy="5847755"/>
          </a:xfrm>
          <a:prstGeom prst="rect">
            <a:avLst/>
          </a:prstGeom>
          <a:noFill/>
        </p:spPr>
        <p:txBody>
          <a:bodyPr wrap="square">
            <a:spAutoFit/>
          </a:bodyPr>
          <a:lstStyle/>
          <a:p>
            <a:r>
              <a:rPr lang="en-IN" sz="2200" dirty="0">
                <a:solidFill>
                  <a:srgbClr val="FF0000"/>
                </a:solidFill>
              </a:rPr>
              <a:t>THEOREM 1(a): </a:t>
            </a:r>
            <a:r>
              <a:rPr lang="en-IN" sz="2200" dirty="0"/>
              <a:t>x + x = x.</a:t>
            </a:r>
          </a:p>
          <a:p>
            <a:r>
              <a:rPr lang="en-IN" sz="2200" dirty="0"/>
              <a:t>Statement Justification</a:t>
            </a:r>
          </a:p>
          <a:p>
            <a:r>
              <a:rPr lang="en-IN" sz="2200" dirty="0"/>
              <a:t>x + x = (x + x) . 1 postulate 2(b)    </a:t>
            </a:r>
          </a:p>
          <a:p>
            <a:r>
              <a:rPr lang="en-IN" sz="2200" dirty="0"/>
              <a:t>= (x + x)(x + x’)   5(a)</a:t>
            </a:r>
          </a:p>
          <a:p>
            <a:r>
              <a:rPr lang="en-IN" sz="2200" dirty="0"/>
              <a:t>= x + xx’   4(b)</a:t>
            </a:r>
          </a:p>
          <a:p>
            <a:r>
              <a:rPr lang="en-IN" sz="2200" dirty="0"/>
              <a:t>= x + 0      5(b)</a:t>
            </a:r>
          </a:p>
          <a:p>
            <a:r>
              <a:rPr lang="en-IN" sz="2200" dirty="0"/>
              <a:t>= x            2(a)</a:t>
            </a:r>
          </a:p>
          <a:p>
            <a:endParaRPr lang="en-IN" sz="2200" dirty="0">
              <a:solidFill>
                <a:srgbClr val="FF0000"/>
              </a:solidFill>
            </a:endParaRPr>
          </a:p>
          <a:p>
            <a:r>
              <a:rPr lang="en-IN" sz="2200" dirty="0">
                <a:solidFill>
                  <a:srgbClr val="FF0000"/>
                </a:solidFill>
              </a:rPr>
              <a:t>THEOREM 1(b): </a:t>
            </a:r>
            <a:r>
              <a:rPr lang="en-IN" sz="2200" dirty="0"/>
              <a:t>x . x = x.</a:t>
            </a:r>
          </a:p>
          <a:p>
            <a:r>
              <a:rPr lang="en-IN" sz="2200" dirty="0"/>
              <a:t>Statement Justification</a:t>
            </a:r>
          </a:p>
          <a:p>
            <a:r>
              <a:rPr lang="en-IN" sz="2200" dirty="0"/>
              <a:t>x . x = xx + 0    postulate 2(a)</a:t>
            </a:r>
          </a:p>
          <a:p>
            <a:r>
              <a:rPr lang="en-IN" sz="2200" dirty="0"/>
              <a:t>= xx + xx’      5(b)</a:t>
            </a:r>
          </a:p>
          <a:p>
            <a:r>
              <a:rPr lang="en-IN" sz="2200" dirty="0"/>
              <a:t>= x(x + x’)     4(a)</a:t>
            </a:r>
          </a:p>
          <a:p>
            <a:r>
              <a:rPr lang="en-IN" sz="2200" dirty="0"/>
              <a:t>= x . 1          5(a)</a:t>
            </a:r>
          </a:p>
          <a:p>
            <a:r>
              <a:rPr lang="en-IN" sz="2200" dirty="0"/>
              <a:t>= x               2(b)</a:t>
            </a:r>
          </a:p>
          <a:p>
            <a:r>
              <a:rPr lang="en-IN" sz="2200" dirty="0"/>
              <a:t>Note that theorem 1(b) is the dual of theorem 1(a) and that each step of the proof in part (b) is the dual of its counterpart in part (a)..</a:t>
            </a:r>
          </a:p>
        </p:txBody>
      </p:sp>
      <p:pic>
        <p:nvPicPr>
          <p:cNvPr id="12" name="Picture 11">
            <a:extLst>
              <a:ext uri="{FF2B5EF4-FFF2-40B4-BE49-F238E27FC236}">
                <a16:creationId xmlns:a16="http://schemas.microsoft.com/office/drawing/2014/main" id="{6C39F155-4AB2-8FC8-3EF6-2DB30F325926}"/>
              </a:ext>
            </a:extLst>
          </p:cNvPr>
          <p:cNvPicPr>
            <a:picLocks noChangeAspect="1"/>
          </p:cNvPicPr>
          <p:nvPr/>
        </p:nvPicPr>
        <p:blipFill>
          <a:blip r:embed="rId3"/>
          <a:stretch>
            <a:fillRect/>
          </a:stretch>
        </p:blipFill>
        <p:spPr>
          <a:xfrm>
            <a:off x="5736000" y="931684"/>
            <a:ext cx="2057687" cy="228632"/>
          </a:xfrm>
          <a:prstGeom prst="rect">
            <a:avLst/>
          </a:prstGeom>
        </p:spPr>
      </p:pic>
    </p:spTree>
    <p:extLst>
      <p:ext uri="{BB962C8B-B14F-4D97-AF65-F5344CB8AC3E}">
        <p14:creationId xmlns:p14="http://schemas.microsoft.com/office/powerpoint/2010/main" val="3443190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B7BDF-C4B4-309C-F34D-A3076BB88A0E}"/>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C013CC0F-EB91-F6B8-42FD-7DFF6AE2A923}"/>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1767CAA0-E9DB-0087-5A7D-063D77DB1994}"/>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4C745B0A-8A5B-A94D-168C-4B0F9CD9F846}"/>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FBCEC4A1-55E0-A6C1-21C5-6AF04C1EB214}"/>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FE3931C4-01D0-4139-C606-61E8CA1277C2}"/>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C9ABA623-876D-10CC-11FE-A00E74A72BF8}"/>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A8EF485B-FC5B-8299-3A85-9660230D51E8}"/>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pic>
        <p:nvPicPr>
          <p:cNvPr id="11" name="Picture 10">
            <a:extLst>
              <a:ext uri="{FF2B5EF4-FFF2-40B4-BE49-F238E27FC236}">
                <a16:creationId xmlns:a16="http://schemas.microsoft.com/office/drawing/2014/main" id="{437DC710-5CD1-9580-5795-DA4FFB12F027}"/>
              </a:ext>
            </a:extLst>
          </p:cNvPr>
          <p:cNvPicPr>
            <a:picLocks noChangeAspect="1"/>
          </p:cNvPicPr>
          <p:nvPr/>
        </p:nvPicPr>
        <p:blipFill>
          <a:blip r:embed="rId3"/>
          <a:stretch>
            <a:fillRect/>
          </a:stretch>
        </p:blipFill>
        <p:spPr>
          <a:xfrm>
            <a:off x="2125596" y="549000"/>
            <a:ext cx="8290404" cy="6013585"/>
          </a:xfrm>
          <a:prstGeom prst="rect">
            <a:avLst/>
          </a:prstGeom>
        </p:spPr>
      </p:pic>
    </p:spTree>
    <p:extLst>
      <p:ext uri="{BB962C8B-B14F-4D97-AF65-F5344CB8AC3E}">
        <p14:creationId xmlns:p14="http://schemas.microsoft.com/office/powerpoint/2010/main" val="1964559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31ED3-F630-96FF-5045-AC2DC470AB31}"/>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B5098226-9E4D-B831-BDBE-7475DABC759C}"/>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070614DB-03D4-9E99-78ED-5D2A76AA4D10}"/>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10B145F8-5955-40E0-8224-3C6122533735}"/>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1F538403-29FB-7DEE-4FC3-05677B5AE87B}"/>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EC01CAAC-42FD-5FCB-880A-26EF39063C35}"/>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EF5F6996-0D96-8ABE-5BEB-F50AEF851FA4}"/>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1A02BE13-A469-0ADB-EA60-D3738D289410}"/>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4D6B36AE-6B96-7001-841E-85D8E46FE89E}"/>
              </a:ext>
            </a:extLst>
          </p:cNvPr>
          <p:cNvSpPr txBox="1"/>
          <p:nvPr/>
        </p:nvSpPr>
        <p:spPr>
          <a:xfrm>
            <a:off x="1776000" y="189000"/>
            <a:ext cx="6947350" cy="3416320"/>
          </a:xfrm>
          <a:prstGeom prst="rect">
            <a:avLst/>
          </a:prstGeom>
          <a:noFill/>
        </p:spPr>
        <p:txBody>
          <a:bodyPr wrap="square">
            <a:spAutoFit/>
          </a:bodyPr>
          <a:lstStyle/>
          <a:p>
            <a:r>
              <a:rPr lang="en-IN" sz="2400" dirty="0">
                <a:solidFill>
                  <a:srgbClr val="FF0000"/>
                </a:solidFill>
              </a:rPr>
              <a:t>THEOREM 2(a): </a:t>
            </a:r>
            <a:r>
              <a:rPr lang="en-IN" sz="2400" dirty="0"/>
              <a:t>x + 1 = 1.</a:t>
            </a:r>
          </a:p>
          <a:p>
            <a:r>
              <a:rPr lang="en-IN" sz="2400" dirty="0"/>
              <a:t>Statement Justification</a:t>
            </a:r>
          </a:p>
          <a:p>
            <a:r>
              <a:rPr lang="en-IN" sz="2400" dirty="0"/>
              <a:t>x + 1 = 1 . (x + 1)   postulate 2(b)</a:t>
            </a:r>
          </a:p>
          <a:p>
            <a:r>
              <a:rPr lang="en-IN" sz="2400" dirty="0"/>
              <a:t>= (x + x')(x + 1)   5(a)</a:t>
            </a:r>
          </a:p>
          <a:p>
            <a:r>
              <a:rPr lang="en-IN" sz="2400" dirty="0"/>
              <a:t>= x + x' . 1   4(b)</a:t>
            </a:r>
          </a:p>
          <a:p>
            <a:r>
              <a:rPr lang="en-IN" sz="2400" dirty="0"/>
              <a:t>= x + x’   2(b)</a:t>
            </a:r>
          </a:p>
          <a:p>
            <a:r>
              <a:rPr lang="en-IN" sz="2400" dirty="0"/>
              <a:t>= 1       5(a)</a:t>
            </a:r>
          </a:p>
          <a:p>
            <a:endParaRPr lang="en-IN" sz="2400" dirty="0"/>
          </a:p>
          <a:p>
            <a:r>
              <a:rPr lang="en-IN" sz="2400" dirty="0">
                <a:solidFill>
                  <a:srgbClr val="FF0000"/>
                </a:solidFill>
              </a:rPr>
              <a:t>THEOREM 2(b): </a:t>
            </a:r>
            <a:r>
              <a:rPr lang="en-IN" sz="2400" dirty="0"/>
              <a:t>x . 0 = 0 by duality.</a:t>
            </a:r>
          </a:p>
        </p:txBody>
      </p:sp>
      <p:sp>
        <p:nvSpPr>
          <p:cNvPr id="12" name="TextBox 11">
            <a:extLst>
              <a:ext uri="{FF2B5EF4-FFF2-40B4-BE49-F238E27FC236}">
                <a16:creationId xmlns:a16="http://schemas.microsoft.com/office/drawing/2014/main" id="{CFD9F660-CD33-1635-48D0-49035099846D}"/>
              </a:ext>
            </a:extLst>
          </p:cNvPr>
          <p:cNvSpPr txBox="1"/>
          <p:nvPr/>
        </p:nvSpPr>
        <p:spPr>
          <a:xfrm>
            <a:off x="1416000" y="3789000"/>
            <a:ext cx="10080000" cy="1938992"/>
          </a:xfrm>
          <a:prstGeom prst="rect">
            <a:avLst/>
          </a:prstGeom>
          <a:noFill/>
        </p:spPr>
        <p:txBody>
          <a:bodyPr wrap="square">
            <a:spAutoFit/>
          </a:bodyPr>
          <a:lstStyle/>
          <a:p>
            <a:r>
              <a:rPr lang="en-IN" sz="2000" dirty="0">
                <a:solidFill>
                  <a:srgbClr val="FF0000"/>
                </a:solidFill>
              </a:rPr>
              <a:t>THEOREM 3: </a:t>
            </a:r>
            <a:r>
              <a:rPr lang="en-IN" sz="2000" dirty="0"/>
              <a:t>(x')' = x. From postulate 5, we have x + x' = 1 and x . x' = 0, which together define the complement of x. The complement of x' is x and is also (x')’.</a:t>
            </a:r>
          </a:p>
          <a:p>
            <a:endParaRPr lang="en-IN" sz="2000" dirty="0"/>
          </a:p>
          <a:p>
            <a:r>
              <a:rPr lang="en-IN" sz="2000" dirty="0"/>
              <a:t>Therefore, since the complement is unique, we have (x')' = x. The theorems involving two or three variables may be proven algebraically from the postulates and the theorems that have already been proven.</a:t>
            </a:r>
          </a:p>
        </p:txBody>
      </p:sp>
    </p:spTree>
    <p:extLst>
      <p:ext uri="{BB962C8B-B14F-4D97-AF65-F5344CB8AC3E}">
        <p14:creationId xmlns:p14="http://schemas.microsoft.com/office/powerpoint/2010/main" val="215876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78AFC-CC2C-1081-1F5F-A8E47B6AC7D5}"/>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B2FA9872-0BC7-EAEF-40C8-3AAD14696D01}"/>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A2BD1D9C-B661-A5CB-CB97-B28F325E67EF}"/>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142C0FDE-E337-4167-68C2-AFA92259CC18}"/>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33ABB7BF-2E37-2965-AB13-3A5E013BE3F5}"/>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1866ECA9-462A-6DF1-ED13-2AD84AD5EBE5}"/>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20B363B6-DB13-8FD4-08B0-5BF5A5F32477}"/>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B89F7DC5-9B78-0F69-F649-E09E3DFA3E36}"/>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12" name="TextBox 11">
            <a:extLst>
              <a:ext uri="{FF2B5EF4-FFF2-40B4-BE49-F238E27FC236}">
                <a16:creationId xmlns:a16="http://schemas.microsoft.com/office/drawing/2014/main" id="{417B217F-3233-C0AB-6A02-F203522F236A}"/>
              </a:ext>
            </a:extLst>
          </p:cNvPr>
          <p:cNvSpPr txBox="1"/>
          <p:nvPr/>
        </p:nvSpPr>
        <p:spPr>
          <a:xfrm>
            <a:off x="1416000" y="4202199"/>
            <a:ext cx="10080000" cy="1938992"/>
          </a:xfrm>
          <a:prstGeom prst="rect">
            <a:avLst/>
          </a:prstGeom>
          <a:noFill/>
        </p:spPr>
        <p:txBody>
          <a:bodyPr wrap="square">
            <a:spAutoFit/>
          </a:bodyPr>
          <a:lstStyle/>
          <a:p>
            <a:r>
              <a:rPr lang="en-IN" sz="2000" dirty="0">
                <a:solidFill>
                  <a:srgbClr val="FF0000"/>
                </a:solidFill>
              </a:rPr>
              <a:t>THEOREM 3: </a:t>
            </a:r>
            <a:r>
              <a:rPr lang="en-IN" sz="2000" dirty="0"/>
              <a:t>(x')' = x. From postulate 5, we have x + x' = 1 and x . x' = 0, which together define the complement of x. The complement of x' is x and is also (x')’.</a:t>
            </a:r>
          </a:p>
          <a:p>
            <a:endParaRPr lang="en-IN" sz="2000" dirty="0"/>
          </a:p>
          <a:p>
            <a:r>
              <a:rPr lang="en-IN" sz="2000" dirty="0"/>
              <a:t>Therefore, since the complement is unique, we have (x')' = x. The theorems involving two or three variables may be proven algebraically from the postulates and the theorems that have already been proven.</a:t>
            </a:r>
          </a:p>
        </p:txBody>
      </p:sp>
      <p:pic>
        <p:nvPicPr>
          <p:cNvPr id="11" name="Picture 10">
            <a:extLst>
              <a:ext uri="{FF2B5EF4-FFF2-40B4-BE49-F238E27FC236}">
                <a16:creationId xmlns:a16="http://schemas.microsoft.com/office/drawing/2014/main" id="{608A3F54-484D-B8F9-0864-7B9B865F19DC}"/>
              </a:ext>
            </a:extLst>
          </p:cNvPr>
          <p:cNvPicPr>
            <a:picLocks noChangeAspect="1"/>
          </p:cNvPicPr>
          <p:nvPr/>
        </p:nvPicPr>
        <p:blipFill>
          <a:blip r:embed="rId3"/>
          <a:stretch>
            <a:fillRect/>
          </a:stretch>
        </p:blipFill>
        <p:spPr>
          <a:xfrm>
            <a:off x="2136000" y="189000"/>
            <a:ext cx="7393845" cy="3600000"/>
          </a:xfrm>
          <a:prstGeom prst="rect">
            <a:avLst/>
          </a:prstGeom>
        </p:spPr>
      </p:pic>
    </p:spTree>
    <p:extLst>
      <p:ext uri="{BB962C8B-B14F-4D97-AF65-F5344CB8AC3E}">
        <p14:creationId xmlns:p14="http://schemas.microsoft.com/office/powerpoint/2010/main" val="2300699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4B1BF-F602-D5B8-EC54-B6381CF47554}"/>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72BED5EB-CAA2-77F5-24CC-3567B5CD625C}"/>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3E9E4974-513C-0AC4-8196-D8AD6E2A115F}"/>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98BA37EF-A75E-9C5D-A606-7594C461B491}"/>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0FB8AD8D-A95E-D237-269B-B3852AEB2B13}"/>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82B37C6E-6912-A57C-60E9-F03F787118EF}"/>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C69E3658-AE3D-F623-88D5-BFEBB3369083}"/>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8AE522AC-2B0D-7AE8-1002-85106BF593A1}"/>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62821E77-1241-5DE8-240C-572785B2C773}"/>
              </a:ext>
            </a:extLst>
          </p:cNvPr>
          <p:cNvSpPr txBox="1"/>
          <p:nvPr/>
        </p:nvSpPr>
        <p:spPr>
          <a:xfrm>
            <a:off x="1615894" y="506366"/>
            <a:ext cx="7720106" cy="3293209"/>
          </a:xfrm>
          <a:prstGeom prst="rect">
            <a:avLst/>
          </a:prstGeom>
          <a:noFill/>
        </p:spPr>
        <p:txBody>
          <a:bodyPr wrap="square">
            <a:spAutoFit/>
          </a:bodyPr>
          <a:lstStyle/>
          <a:p>
            <a:r>
              <a:rPr lang="en-IN" sz="2600" dirty="0">
                <a:solidFill>
                  <a:srgbClr val="FF0000"/>
                </a:solidFill>
              </a:rPr>
              <a:t>THEOREM 6(a): </a:t>
            </a:r>
            <a:r>
              <a:rPr lang="en-IN" sz="2600" dirty="0"/>
              <a:t>x + </a:t>
            </a:r>
            <a:r>
              <a:rPr lang="en-IN" sz="2600" dirty="0" err="1"/>
              <a:t>xy</a:t>
            </a:r>
            <a:r>
              <a:rPr lang="en-IN" sz="2600" dirty="0"/>
              <a:t> = x.</a:t>
            </a:r>
          </a:p>
          <a:p>
            <a:r>
              <a:rPr lang="en-IN" sz="2600" dirty="0"/>
              <a:t>Statement Justification</a:t>
            </a:r>
          </a:p>
          <a:p>
            <a:r>
              <a:rPr lang="en-IN" sz="2600" dirty="0"/>
              <a:t>x + </a:t>
            </a:r>
            <a:r>
              <a:rPr lang="en-IN" sz="2600" dirty="0" err="1"/>
              <a:t>xy</a:t>
            </a:r>
            <a:r>
              <a:rPr lang="en-IN" sz="2600" dirty="0"/>
              <a:t> = x . 1 + </a:t>
            </a:r>
            <a:r>
              <a:rPr lang="en-IN" sz="2600" dirty="0" err="1"/>
              <a:t>xy</a:t>
            </a:r>
            <a:r>
              <a:rPr lang="en-IN" sz="2600" dirty="0"/>
              <a:t>    postulate 2(b)</a:t>
            </a:r>
          </a:p>
          <a:p>
            <a:r>
              <a:rPr lang="en-IN" sz="2600" dirty="0"/>
              <a:t>= x(1 + y)     4(a)</a:t>
            </a:r>
          </a:p>
          <a:p>
            <a:r>
              <a:rPr lang="en-IN" sz="2600" dirty="0"/>
              <a:t>= x(y + 1)    3(a)</a:t>
            </a:r>
          </a:p>
          <a:p>
            <a:r>
              <a:rPr lang="en-IN" sz="2600" dirty="0"/>
              <a:t>= x . 1       2(a)</a:t>
            </a:r>
          </a:p>
          <a:p>
            <a:r>
              <a:rPr lang="en-IN" sz="2600" dirty="0"/>
              <a:t>= x         2(b)</a:t>
            </a:r>
          </a:p>
          <a:p>
            <a:r>
              <a:rPr lang="en-IN" sz="2600" dirty="0">
                <a:solidFill>
                  <a:srgbClr val="FF0000"/>
                </a:solidFill>
              </a:rPr>
              <a:t>THEOREM 6(b): </a:t>
            </a:r>
            <a:r>
              <a:rPr lang="en-IN" sz="2600" dirty="0"/>
              <a:t>x(x + y) = x by duality.</a:t>
            </a:r>
          </a:p>
        </p:txBody>
      </p:sp>
      <p:sp>
        <p:nvSpPr>
          <p:cNvPr id="12" name="TextBox 11">
            <a:extLst>
              <a:ext uri="{FF2B5EF4-FFF2-40B4-BE49-F238E27FC236}">
                <a16:creationId xmlns:a16="http://schemas.microsoft.com/office/drawing/2014/main" id="{6BBF54E6-8206-BD99-C378-E6E844896A1B}"/>
              </a:ext>
            </a:extLst>
          </p:cNvPr>
          <p:cNvSpPr txBox="1"/>
          <p:nvPr/>
        </p:nvSpPr>
        <p:spPr>
          <a:xfrm>
            <a:off x="1416000" y="4043310"/>
            <a:ext cx="10113479" cy="2308324"/>
          </a:xfrm>
          <a:prstGeom prst="rect">
            <a:avLst/>
          </a:prstGeom>
          <a:noFill/>
        </p:spPr>
        <p:txBody>
          <a:bodyPr wrap="square">
            <a:spAutoFit/>
          </a:bodyPr>
          <a:lstStyle/>
          <a:p>
            <a:pPr marL="342900" indent="-342900">
              <a:buFont typeface="Wingdings" panose="05000000000000000000" pitchFamily="2" charset="2"/>
              <a:buChar char="Ø"/>
            </a:pPr>
            <a:r>
              <a:rPr lang="en-IN" sz="2400" dirty="0"/>
              <a:t>The theorems of Boolean algebra can be proven by means of truth tables.</a:t>
            </a:r>
          </a:p>
          <a:p>
            <a:endParaRPr lang="en-IN" sz="2400" dirty="0"/>
          </a:p>
          <a:p>
            <a:pPr marL="342900" indent="-342900">
              <a:buFont typeface="Wingdings" panose="05000000000000000000" pitchFamily="2" charset="2"/>
              <a:buChar char="Ø"/>
            </a:pPr>
            <a:r>
              <a:rPr lang="en-IN" sz="2400" dirty="0"/>
              <a:t>In truth tables, both sides of the relation are checked to see whether they yield</a:t>
            </a:r>
          </a:p>
          <a:p>
            <a:endParaRPr lang="en-IN" sz="2400" dirty="0"/>
          </a:p>
          <a:p>
            <a:pPr marL="342900" indent="-342900">
              <a:buFont typeface="Wingdings" panose="05000000000000000000" pitchFamily="2" charset="2"/>
              <a:buChar char="Ø"/>
            </a:pPr>
            <a:r>
              <a:rPr lang="en-IN" sz="2400" dirty="0"/>
              <a:t>identical results for all possible combinations of the variables involved.</a:t>
            </a:r>
          </a:p>
        </p:txBody>
      </p:sp>
    </p:spTree>
    <p:extLst>
      <p:ext uri="{BB962C8B-B14F-4D97-AF65-F5344CB8AC3E}">
        <p14:creationId xmlns:p14="http://schemas.microsoft.com/office/powerpoint/2010/main" val="985584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4180C-1DF5-CE6F-3CDA-BD5A6B9D37C1}"/>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870949A0-C93B-C0D1-4CB4-AC65EC922B97}"/>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547DE676-0D9F-38B0-296C-9D172FDBD5A7}"/>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08F6E5B0-E324-F120-6333-F8FB398FBECF}"/>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EB33B48F-8516-9514-7787-626C93F19A3B}"/>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9245038D-E742-E094-BEA9-208A68B10605}"/>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D3711805-088B-228D-4E5B-B5AD267C0875}"/>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4066A4D6-AC49-4F84-EEFD-CB750616235D}"/>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12" name="TextBox 11">
            <a:extLst>
              <a:ext uri="{FF2B5EF4-FFF2-40B4-BE49-F238E27FC236}">
                <a16:creationId xmlns:a16="http://schemas.microsoft.com/office/drawing/2014/main" id="{CC057639-0A29-BFA5-CBC6-77B6D473911C}"/>
              </a:ext>
            </a:extLst>
          </p:cNvPr>
          <p:cNvSpPr txBox="1"/>
          <p:nvPr/>
        </p:nvSpPr>
        <p:spPr>
          <a:xfrm>
            <a:off x="1416000" y="4043310"/>
            <a:ext cx="10113479" cy="2308324"/>
          </a:xfrm>
          <a:prstGeom prst="rect">
            <a:avLst/>
          </a:prstGeom>
          <a:noFill/>
        </p:spPr>
        <p:txBody>
          <a:bodyPr wrap="square">
            <a:spAutoFit/>
          </a:bodyPr>
          <a:lstStyle/>
          <a:p>
            <a:pPr marL="342900" indent="-342900">
              <a:buFont typeface="Wingdings" panose="05000000000000000000" pitchFamily="2" charset="2"/>
              <a:buChar char="Ø"/>
            </a:pPr>
            <a:r>
              <a:rPr lang="en-IN" sz="2400" dirty="0"/>
              <a:t>The theorems of Boolean algebra can be proven by means of truth tables.</a:t>
            </a:r>
          </a:p>
          <a:p>
            <a:endParaRPr lang="en-IN" sz="2400" dirty="0"/>
          </a:p>
          <a:p>
            <a:pPr marL="342900" indent="-342900">
              <a:buFont typeface="Wingdings" panose="05000000000000000000" pitchFamily="2" charset="2"/>
              <a:buChar char="Ø"/>
            </a:pPr>
            <a:r>
              <a:rPr lang="en-IN" sz="2400" dirty="0"/>
              <a:t>In truth tables, both sides of the relation are checked to see whether they yield</a:t>
            </a:r>
          </a:p>
          <a:p>
            <a:endParaRPr lang="en-IN" sz="2400" dirty="0"/>
          </a:p>
          <a:p>
            <a:pPr marL="342900" indent="-342900">
              <a:buFont typeface="Wingdings" panose="05000000000000000000" pitchFamily="2" charset="2"/>
              <a:buChar char="Ø"/>
            </a:pPr>
            <a:r>
              <a:rPr lang="en-IN" sz="2400" dirty="0"/>
              <a:t>identical results for all possible combinations of the variables involved.</a:t>
            </a:r>
          </a:p>
        </p:txBody>
      </p:sp>
      <p:pic>
        <p:nvPicPr>
          <p:cNvPr id="11" name="Picture 10">
            <a:extLst>
              <a:ext uri="{FF2B5EF4-FFF2-40B4-BE49-F238E27FC236}">
                <a16:creationId xmlns:a16="http://schemas.microsoft.com/office/drawing/2014/main" id="{DF1E5044-725C-2CBB-A223-3A3F5D9482AC}"/>
              </a:ext>
            </a:extLst>
          </p:cNvPr>
          <p:cNvPicPr>
            <a:picLocks noChangeAspect="1"/>
          </p:cNvPicPr>
          <p:nvPr/>
        </p:nvPicPr>
        <p:blipFill>
          <a:blip r:embed="rId3"/>
          <a:stretch>
            <a:fillRect/>
          </a:stretch>
        </p:blipFill>
        <p:spPr>
          <a:xfrm>
            <a:off x="2136000" y="549000"/>
            <a:ext cx="7920000" cy="3240000"/>
          </a:xfrm>
          <a:prstGeom prst="rect">
            <a:avLst/>
          </a:prstGeom>
        </p:spPr>
      </p:pic>
    </p:spTree>
    <p:extLst>
      <p:ext uri="{BB962C8B-B14F-4D97-AF65-F5344CB8AC3E}">
        <p14:creationId xmlns:p14="http://schemas.microsoft.com/office/powerpoint/2010/main" val="386569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F1339-7BC7-781C-4A70-0523D3CBD12C}"/>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55D9A840-FFEE-C69E-25DB-E027B667F314}"/>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B8E768AF-F622-4770-CB6D-97E857810239}"/>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0FB4273E-7AA8-435F-9656-F1CE7FC65B35}"/>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7AE97335-0BC5-9404-9CF2-27E60AD2ACC3}"/>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CE1A3B79-D2F4-C2F6-CAA0-CDAF11D7E980}"/>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CE81A46E-4E34-F4A4-F3B5-184E68BAAAD3}"/>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C43AE0E1-B86D-A415-FB0B-AC8A53EDB1A1}"/>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6C8F31CA-91BF-4F0E-F9FC-75A0EE005B0D}"/>
              </a:ext>
            </a:extLst>
          </p:cNvPr>
          <p:cNvSpPr txBox="1"/>
          <p:nvPr/>
        </p:nvSpPr>
        <p:spPr>
          <a:xfrm>
            <a:off x="2496000" y="549000"/>
            <a:ext cx="8280000" cy="461665"/>
          </a:xfrm>
          <a:prstGeom prst="rect">
            <a:avLst/>
          </a:prstGeom>
          <a:noFill/>
        </p:spPr>
        <p:txBody>
          <a:bodyPr wrap="square">
            <a:spAutoFit/>
          </a:bodyPr>
          <a:lstStyle/>
          <a:p>
            <a:r>
              <a:rPr lang="en-IN" sz="2400" dirty="0">
                <a:solidFill>
                  <a:srgbClr val="FF0000"/>
                </a:solidFill>
              </a:rPr>
              <a:t>The following truth table verifies the first absorption theorem:</a:t>
            </a:r>
          </a:p>
        </p:txBody>
      </p:sp>
      <p:pic>
        <p:nvPicPr>
          <p:cNvPr id="12" name="Picture 11">
            <a:extLst>
              <a:ext uri="{FF2B5EF4-FFF2-40B4-BE49-F238E27FC236}">
                <a16:creationId xmlns:a16="http://schemas.microsoft.com/office/drawing/2014/main" id="{ED368ECD-4493-8FC7-23B7-E2884E26789B}"/>
              </a:ext>
            </a:extLst>
          </p:cNvPr>
          <p:cNvPicPr>
            <a:picLocks noChangeAspect="1"/>
          </p:cNvPicPr>
          <p:nvPr/>
        </p:nvPicPr>
        <p:blipFill>
          <a:blip r:embed="rId3"/>
          <a:stretch>
            <a:fillRect/>
          </a:stretch>
        </p:blipFill>
        <p:spPr>
          <a:xfrm>
            <a:off x="3216000" y="1749000"/>
            <a:ext cx="5760000" cy="3360000"/>
          </a:xfrm>
          <a:prstGeom prst="rect">
            <a:avLst/>
          </a:prstGeom>
        </p:spPr>
      </p:pic>
      <p:pic>
        <p:nvPicPr>
          <p:cNvPr id="14" name="Picture 13">
            <a:extLst>
              <a:ext uri="{FF2B5EF4-FFF2-40B4-BE49-F238E27FC236}">
                <a16:creationId xmlns:a16="http://schemas.microsoft.com/office/drawing/2014/main" id="{774F97DD-C651-6B0D-8B0B-947DD86C1380}"/>
              </a:ext>
            </a:extLst>
          </p:cNvPr>
          <p:cNvPicPr>
            <a:picLocks noChangeAspect="1"/>
          </p:cNvPicPr>
          <p:nvPr/>
        </p:nvPicPr>
        <p:blipFill>
          <a:blip r:embed="rId4"/>
          <a:stretch>
            <a:fillRect/>
          </a:stretch>
        </p:blipFill>
        <p:spPr>
          <a:xfrm>
            <a:off x="3216000" y="1127385"/>
            <a:ext cx="5620534" cy="504895"/>
          </a:xfrm>
          <a:prstGeom prst="rect">
            <a:avLst/>
          </a:prstGeom>
        </p:spPr>
      </p:pic>
    </p:spTree>
    <p:extLst>
      <p:ext uri="{BB962C8B-B14F-4D97-AF65-F5344CB8AC3E}">
        <p14:creationId xmlns:p14="http://schemas.microsoft.com/office/powerpoint/2010/main" val="1876131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75C96-0FD9-5358-EC76-990876A7CCEB}"/>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CC72F548-F69C-2106-DF25-30F464BA5D7A}"/>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C833169D-8608-E2A1-6611-08F7E9E99122}"/>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C209BA32-7A49-7AF5-30FE-79B9872AE827}"/>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31409740-F8AA-2ACC-EE92-BF5FD985DED7}"/>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87C2DC41-3020-AD77-C39C-61CA8D2CCA13}"/>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B85ED91C-B226-38B3-9FE3-13B8AFA99452}"/>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E611150A-5E3E-E7FC-073E-A5300D312FD4}"/>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55C51E81-7F7A-794C-8C03-5902B4E083FA}"/>
              </a:ext>
            </a:extLst>
          </p:cNvPr>
          <p:cNvSpPr txBox="1"/>
          <p:nvPr/>
        </p:nvSpPr>
        <p:spPr>
          <a:xfrm>
            <a:off x="1478204" y="952519"/>
            <a:ext cx="9718472" cy="5262979"/>
          </a:xfrm>
          <a:prstGeom prst="rect">
            <a:avLst/>
          </a:prstGeom>
          <a:noFill/>
        </p:spPr>
        <p:txBody>
          <a:bodyPr wrap="square">
            <a:spAutoFit/>
          </a:bodyPr>
          <a:lstStyle/>
          <a:p>
            <a:pPr marL="285750" indent="-285750" algn="just">
              <a:buFont typeface="Arial" panose="020B0604020202020204" pitchFamily="34" charset="0"/>
              <a:buChar char="•"/>
            </a:pPr>
            <a:r>
              <a:rPr lang="en-US" sz="2400" b="0" i="0" u="none" strike="noStrike" baseline="0" dirty="0">
                <a:latin typeface="Times New Roman" panose="02020603050405020304" pitchFamily="18" charset="0"/>
              </a:rPr>
              <a:t>The basic logic gates are the building blocks of more complex logic circuits. </a:t>
            </a:r>
          </a:p>
          <a:p>
            <a:pPr algn="just"/>
            <a:endParaRPr lang="en-US" sz="2400" b="0" i="0" u="none" strike="noStrike" baseline="0" dirty="0">
              <a:latin typeface="Times New Roman" panose="02020603050405020304" pitchFamily="18" charset="0"/>
            </a:endParaRPr>
          </a:p>
          <a:p>
            <a:pPr marL="285750" indent="-285750" algn="just">
              <a:buFont typeface="Arial" panose="020B0604020202020204" pitchFamily="34" charset="0"/>
              <a:buChar char="•"/>
            </a:pPr>
            <a:r>
              <a:rPr lang="en-US" sz="2400" b="0" i="0" u="none" strike="noStrike" baseline="0" dirty="0">
                <a:latin typeface="Times New Roman" panose="02020603050405020304" pitchFamily="18" charset="0"/>
              </a:rPr>
              <a:t>These logic gates perform the basic Boolean functions, such as AND, OR, NAND, NOR, Inversion, Exclusive-OR, Exclusive-NOR. </a:t>
            </a:r>
          </a:p>
          <a:p>
            <a:pPr algn="just"/>
            <a:endParaRPr lang="en-US" sz="2400" b="0" i="0" u="none" strike="noStrike" baseline="0" dirty="0">
              <a:latin typeface="Times New Roman" panose="02020603050405020304" pitchFamily="18" charset="0"/>
            </a:endParaRPr>
          </a:p>
          <a:p>
            <a:pPr marL="285750" indent="-285750" algn="just">
              <a:buFont typeface="Arial" panose="020B0604020202020204" pitchFamily="34" charset="0"/>
              <a:buChar char="•"/>
            </a:pPr>
            <a:r>
              <a:rPr lang="en-US" sz="2400" b="0" i="0" u="none" strike="noStrike" baseline="0" dirty="0">
                <a:solidFill>
                  <a:schemeClr val="accent5"/>
                </a:solidFill>
                <a:latin typeface="Times New Roman" panose="02020603050405020304" pitchFamily="18" charset="0"/>
              </a:rPr>
              <a:t>The small circle on the output of the circuit symbols designates the logic complement</a:t>
            </a:r>
            <a:r>
              <a:rPr lang="en-US" sz="2400" b="0" i="0" u="none" strike="noStrike" baseline="0" dirty="0">
                <a:latin typeface="Times New Roman" panose="02020603050405020304" pitchFamily="18" charset="0"/>
              </a:rPr>
              <a:t>. </a:t>
            </a:r>
          </a:p>
          <a:p>
            <a:pPr algn="just"/>
            <a:endParaRPr lang="en-US" sz="2400" b="0" i="0" u="none" strike="noStrike" baseline="0" dirty="0">
              <a:latin typeface="Times New Roman" panose="02020603050405020304" pitchFamily="18" charset="0"/>
            </a:endParaRPr>
          </a:p>
          <a:p>
            <a:pPr marL="285750" indent="-285750" algn="just">
              <a:buFont typeface="Arial" panose="020B0604020202020204" pitchFamily="34" charset="0"/>
              <a:buChar char="•"/>
            </a:pPr>
            <a:r>
              <a:rPr lang="en-US" sz="2400" b="0" i="0" u="none" strike="noStrike" baseline="0" dirty="0">
                <a:latin typeface="Times New Roman" panose="02020603050405020304" pitchFamily="18" charset="0"/>
              </a:rPr>
              <a:t>The AND, OR, NAND, and NOR gates can be extended to have more than two </a:t>
            </a:r>
            <a:r>
              <a:rPr lang="en-IN" sz="2400" b="0" i="0" u="none" strike="noStrike" baseline="0" dirty="0">
                <a:latin typeface="Times New Roman" panose="02020603050405020304" pitchFamily="18" charset="0"/>
              </a:rPr>
              <a:t>inputs.</a:t>
            </a:r>
          </a:p>
          <a:p>
            <a:pPr algn="just"/>
            <a:endParaRPr lang="en-IN" sz="2400" b="0" i="0" u="none" strike="noStrike" baseline="0" dirty="0">
              <a:latin typeface="Times New Roman" panose="02020603050405020304" pitchFamily="18" charset="0"/>
            </a:endParaRPr>
          </a:p>
          <a:p>
            <a:pPr marL="285750" indent="-285750" algn="just">
              <a:buFont typeface="Arial" panose="020B0604020202020204" pitchFamily="34" charset="0"/>
              <a:buChar char="•"/>
            </a:pPr>
            <a:r>
              <a:rPr lang="en-US" sz="2400" dirty="0"/>
              <a:t>Logic gates are electronic circuits that operate on one or more input signals to produce an output signal.</a:t>
            </a:r>
            <a:endParaRPr lang="en-IN" sz="2400" b="0" i="0" u="none" strike="noStrike" baseline="0" dirty="0">
              <a:latin typeface="Times New Roman" panose="02020603050405020304" pitchFamily="18" charset="0"/>
            </a:endParaRPr>
          </a:p>
        </p:txBody>
      </p:sp>
      <p:sp>
        <p:nvSpPr>
          <p:cNvPr id="12" name="TextBox 11">
            <a:extLst>
              <a:ext uri="{FF2B5EF4-FFF2-40B4-BE49-F238E27FC236}">
                <a16:creationId xmlns:a16="http://schemas.microsoft.com/office/drawing/2014/main" id="{408D8F0F-9DBF-DB57-5303-CBB6F81D9B04}"/>
              </a:ext>
            </a:extLst>
          </p:cNvPr>
          <p:cNvSpPr txBox="1"/>
          <p:nvPr/>
        </p:nvSpPr>
        <p:spPr>
          <a:xfrm>
            <a:off x="4656000" y="189000"/>
            <a:ext cx="2160000" cy="584775"/>
          </a:xfrm>
          <a:prstGeom prst="rect">
            <a:avLst/>
          </a:prstGeom>
          <a:noFill/>
        </p:spPr>
        <p:txBody>
          <a:bodyPr wrap="square">
            <a:spAutoFit/>
          </a:bodyPr>
          <a:lstStyle/>
          <a:p>
            <a:r>
              <a:rPr lang="en-US" sz="3200" dirty="0">
                <a:solidFill>
                  <a:srgbClr val="FF0000"/>
                </a:solidFill>
                <a:latin typeface="Times New Roman" panose="02020603050405020304" pitchFamily="18" charset="0"/>
              </a:rPr>
              <a:t>L</a:t>
            </a:r>
            <a:r>
              <a:rPr lang="en-US" sz="3200" b="0" i="0" u="none" strike="noStrike" baseline="0" dirty="0">
                <a:solidFill>
                  <a:srgbClr val="FF0000"/>
                </a:solidFill>
                <a:latin typeface="Times New Roman" panose="02020603050405020304" pitchFamily="18" charset="0"/>
              </a:rPr>
              <a:t>ogic gates </a:t>
            </a:r>
            <a:endParaRPr lang="en-IN" sz="3200" dirty="0">
              <a:solidFill>
                <a:srgbClr val="FF0000"/>
              </a:solidFill>
            </a:endParaRPr>
          </a:p>
        </p:txBody>
      </p:sp>
    </p:spTree>
    <p:extLst>
      <p:ext uri="{BB962C8B-B14F-4D97-AF65-F5344CB8AC3E}">
        <p14:creationId xmlns:p14="http://schemas.microsoft.com/office/powerpoint/2010/main" val="2537113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0B392-52FF-8F3A-D521-1D75B526B990}"/>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2DD72994-42C1-F38B-B149-FBEB98215B09}"/>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06DE19DD-1511-2F0F-C0CA-4948287AD316}"/>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6880B98D-E2D3-ED6D-5A99-CFEA4917EB7C}"/>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EDBF065A-0A07-E42D-5967-3753A33FF2FB}"/>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B1E907B4-3B5B-7194-649B-0BAC9BB11A67}"/>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C57ECE08-FB66-B1C1-2FB2-2DCEBFB9166C}"/>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1BD56EA8-BF58-8AF5-AE94-4017EC3CBABC}"/>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12" name="TextBox 11">
            <a:extLst>
              <a:ext uri="{FF2B5EF4-FFF2-40B4-BE49-F238E27FC236}">
                <a16:creationId xmlns:a16="http://schemas.microsoft.com/office/drawing/2014/main" id="{819E1CB7-B54F-897E-6351-E865DDE4CFE0}"/>
              </a:ext>
            </a:extLst>
          </p:cNvPr>
          <p:cNvSpPr txBox="1"/>
          <p:nvPr/>
        </p:nvSpPr>
        <p:spPr>
          <a:xfrm>
            <a:off x="2136000" y="189000"/>
            <a:ext cx="8280000" cy="369332"/>
          </a:xfrm>
          <a:prstGeom prst="rect">
            <a:avLst/>
          </a:prstGeom>
          <a:noFill/>
        </p:spPr>
        <p:txBody>
          <a:bodyPr wrap="square">
            <a:spAutoFit/>
          </a:bodyPr>
          <a:lstStyle/>
          <a:p>
            <a:r>
              <a:rPr lang="en-IN" dirty="0">
                <a:solidFill>
                  <a:srgbClr val="FF0000"/>
                </a:solidFill>
              </a:rPr>
              <a:t>The truth table for the first </a:t>
            </a:r>
            <a:r>
              <a:rPr lang="en-IN" dirty="0" err="1">
                <a:solidFill>
                  <a:srgbClr val="FF0000"/>
                </a:solidFill>
              </a:rPr>
              <a:t>DeMorgan’s</a:t>
            </a:r>
            <a:r>
              <a:rPr lang="en-IN" dirty="0">
                <a:solidFill>
                  <a:srgbClr val="FF0000"/>
                </a:solidFill>
              </a:rPr>
              <a:t> theorem, (x + y)' = </a:t>
            </a:r>
            <a:r>
              <a:rPr lang="en-IN" dirty="0" err="1">
                <a:solidFill>
                  <a:srgbClr val="FF0000"/>
                </a:solidFill>
              </a:rPr>
              <a:t>x'y</a:t>
            </a:r>
            <a:r>
              <a:rPr lang="en-IN" dirty="0">
                <a:solidFill>
                  <a:srgbClr val="FF0000"/>
                </a:solidFill>
              </a:rPr>
              <a:t>', is as follows:</a:t>
            </a:r>
          </a:p>
        </p:txBody>
      </p:sp>
      <p:pic>
        <p:nvPicPr>
          <p:cNvPr id="14" name="Picture 13">
            <a:extLst>
              <a:ext uri="{FF2B5EF4-FFF2-40B4-BE49-F238E27FC236}">
                <a16:creationId xmlns:a16="http://schemas.microsoft.com/office/drawing/2014/main" id="{8040F215-9305-743E-650A-81D720C8F612}"/>
              </a:ext>
            </a:extLst>
          </p:cNvPr>
          <p:cNvPicPr>
            <a:picLocks noChangeAspect="1"/>
          </p:cNvPicPr>
          <p:nvPr/>
        </p:nvPicPr>
        <p:blipFill>
          <a:blip r:embed="rId3"/>
          <a:stretch>
            <a:fillRect/>
          </a:stretch>
        </p:blipFill>
        <p:spPr>
          <a:xfrm>
            <a:off x="1994799" y="667037"/>
            <a:ext cx="6687455" cy="3077467"/>
          </a:xfrm>
          <a:prstGeom prst="rect">
            <a:avLst/>
          </a:prstGeom>
        </p:spPr>
      </p:pic>
      <p:sp>
        <p:nvSpPr>
          <p:cNvPr id="15" name="TextBox 14">
            <a:extLst>
              <a:ext uri="{FF2B5EF4-FFF2-40B4-BE49-F238E27FC236}">
                <a16:creationId xmlns:a16="http://schemas.microsoft.com/office/drawing/2014/main" id="{9FB2E8C0-9A7A-76B6-FC24-38C88FBC2232}"/>
              </a:ext>
            </a:extLst>
          </p:cNvPr>
          <p:cNvSpPr txBox="1"/>
          <p:nvPr/>
        </p:nvSpPr>
        <p:spPr>
          <a:xfrm>
            <a:off x="2283023" y="3853209"/>
            <a:ext cx="8280000" cy="369332"/>
          </a:xfrm>
          <a:prstGeom prst="rect">
            <a:avLst/>
          </a:prstGeom>
          <a:noFill/>
        </p:spPr>
        <p:txBody>
          <a:bodyPr wrap="square">
            <a:spAutoFit/>
          </a:bodyPr>
          <a:lstStyle/>
          <a:p>
            <a:r>
              <a:rPr lang="en-IN" dirty="0">
                <a:solidFill>
                  <a:srgbClr val="FF0000"/>
                </a:solidFill>
              </a:rPr>
              <a:t>The truth table for the second </a:t>
            </a:r>
            <a:r>
              <a:rPr lang="en-IN" dirty="0" err="1">
                <a:solidFill>
                  <a:srgbClr val="FF0000"/>
                </a:solidFill>
              </a:rPr>
              <a:t>DeMorgan’s</a:t>
            </a:r>
            <a:r>
              <a:rPr lang="en-IN" dirty="0">
                <a:solidFill>
                  <a:srgbClr val="FF0000"/>
                </a:solidFill>
              </a:rPr>
              <a:t> theorem, (x y)' = </a:t>
            </a:r>
            <a:r>
              <a:rPr lang="en-IN" dirty="0" err="1">
                <a:solidFill>
                  <a:srgbClr val="FF0000"/>
                </a:solidFill>
              </a:rPr>
              <a:t>x’+y</a:t>
            </a:r>
            <a:r>
              <a:rPr lang="en-IN" dirty="0">
                <a:solidFill>
                  <a:srgbClr val="FF0000"/>
                </a:solidFill>
              </a:rPr>
              <a:t>', is as follows:</a:t>
            </a:r>
          </a:p>
        </p:txBody>
      </p:sp>
    </p:spTree>
    <p:extLst>
      <p:ext uri="{BB962C8B-B14F-4D97-AF65-F5344CB8AC3E}">
        <p14:creationId xmlns:p14="http://schemas.microsoft.com/office/powerpoint/2010/main" val="1571797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C9FA0-056D-FB86-4609-7745ABD74805}"/>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C35CF807-E175-FE77-A808-F0379793F933}"/>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17591DC1-E66F-A44A-2728-61D3E7DA15B2}"/>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8284AA6E-0AD1-9519-F17E-95EF06BCC8B4}"/>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6FE9A046-EA98-A721-F978-32DCCCC6A64B}"/>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B0EEBF40-79CE-DCA0-10EA-E9F19B3EFE95}"/>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BDD24752-524D-7DBA-9A4F-B8F45B6A9B6E}"/>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10E5FDDF-AEFF-90FD-A607-A137EA4ABBAC}"/>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C27E8657-0155-EFB4-0C26-8490548D32A7}"/>
              </a:ext>
            </a:extLst>
          </p:cNvPr>
          <p:cNvSpPr txBox="1"/>
          <p:nvPr/>
        </p:nvSpPr>
        <p:spPr>
          <a:xfrm>
            <a:off x="1619944" y="246933"/>
            <a:ext cx="9654047" cy="2554545"/>
          </a:xfrm>
          <a:prstGeom prst="rect">
            <a:avLst/>
          </a:prstGeom>
          <a:noFill/>
        </p:spPr>
        <p:txBody>
          <a:bodyPr wrap="square">
            <a:spAutoFit/>
          </a:bodyPr>
          <a:lstStyle/>
          <a:p>
            <a:pPr algn="just"/>
            <a:r>
              <a:rPr lang="en-IN" sz="2000" b="1" dirty="0">
                <a:solidFill>
                  <a:srgbClr val="FF0000"/>
                </a:solidFill>
              </a:rPr>
              <a:t>BOOLEAN FUNCTIONS</a:t>
            </a:r>
          </a:p>
          <a:p>
            <a:pPr algn="just"/>
            <a:endParaRPr lang="en-IN" sz="2000" b="1" dirty="0">
              <a:solidFill>
                <a:srgbClr val="FF0000"/>
              </a:solidFill>
            </a:endParaRPr>
          </a:p>
          <a:p>
            <a:pPr marL="285750" indent="-285750" algn="just">
              <a:buFont typeface="Arial" panose="020B0604020202020204" pitchFamily="34" charset="0"/>
              <a:buChar char="•"/>
            </a:pPr>
            <a:r>
              <a:rPr lang="en-IN" sz="2000" dirty="0"/>
              <a:t>Boolean algebra is an algebra that deals with binary variables and logic operations.</a:t>
            </a:r>
          </a:p>
          <a:p>
            <a:pPr algn="just"/>
            <a:endParaRPr lang="en-IN" sz="2000" dirty="0"/>
          </a:p>
          <a:p>
            <a:pPr marL="285750" indent="-285750" algn="just">
              <a:buFont typeface="Arial" panose="020B0604020202020204" pitchFamily="34" charset="0"/>
              <a:buChar char="•"/>
            </a:pPr>
            <a:r>
              <a:rPr lang="en-IN" sz="2000" dirty="0"/>
              <a:t>A Boolean function described by an algebraic expression consists of binary variables, the constants 0 and 1, and the logic operation symbols.</a:t>
            </a:r>
          </a:p>
          <a:p>
            <a:pPr algn="just"/>
            <a:endParaRPr lang="en-IN" sz="2000" dirty="0"/>
          </a:p>
          <a:p>
            <a:pPr marL="285750" indent="-285750" algn="just">
              <a:buFont typeface="Arial" panose="020B0604020202020204" pitchFamily="34" charset="0"/>
              <a:buChar char="•"/>
            </a:pPr>
            <a:r>
              <a:rPr lang="en-IN" sz="2000" dirty="0"/>
              <a:t>For a given value of the binary variables, the function can be equal to either 1 or 0.</a:t>
            </a:r>
          </a:p>
        </p:txBody>
      </p:sp>
      <p:sp>
        <p:nvSpPr>
          <p:cNvPr id="12" name="TextBox 11">
            <a:extLst>
              <a:ext uri="{FF2B5EF4-FFF2-40B4-BE49-F238E27FC236}">
                <a16:creationId xmlns:a16="http://schemas.microsoft.com/office/drawing/2014/main" id="{D6E4D063-A7F7-556F-B8A0-5C178632A46A}"/>
              </a:ext>
            </a:extLst>
          </p:cNvPr>
          <p:cNvSpPr txBox="1"/>
          <p:nvPr/>
        </p:nvSpPr>
        <p:spPr>
          <a:xfrm>
            <a:off x="1648369" y="2801478"/>
            <a:ext cx="9436088" cy="1015663"/>
          </a:xfrm>
          <a:prstGeom prst="rect">
            <a:avLst/>
          </a:prstGeom>
          <a:noFill/>
        </p:spPr>
        <p:txBody>
          <a:bodyPr wrap="square">
            <a:spAutoFit/>
          </a:bodyPr>
          <a:lstStyle/>
          <a:p>
            <a:r>
              <a:rPr lang="en-IN" sz="2000" dirty="0">
                <a:solidFill>
                  <a:schemeClr val="accent5"/>
                </a:solidFill>
              </a:rPr>
              <a:t>Consider the Boolean function F1 = x + </a:t>
            </a:r>
            <a:r>
              <a:rPr lang="en-IN" sz="2000" dirty="0" err="1">
                <a:solidFill>
                  <a:schemeClr val="accent5"/>
                </a:solidFill>
              </a:rPr>
              <a:t>y'z</a:t>
            </a:r>
            <a:r>
              <a:rPr lang="en-IN" sz="2000" dirty="0">
                <a:solidFill>
                  <a:schemeClr val="accent5"/>
                </a:solidFill>
              </a:rPr>
              <a:t> The function F1 is equal to 1 if x is equal to 1 or if both y' and z are equal to 1. F1 is equal to 0 otherwise. Therefore, F1 = 1 if x = 1 or if y = 0 and z = 1.</a:t>
            </a:r>
          </a:p>
        </p:txBody>
      </p:sp>
      <p:sp>
        <p:nvSpPr>
          <p:cNvPr id="14" name="TextBox 13">
            <a:extLst>
              <a:ext uri="{FF2B5EF4-FFF2-40B4-BE49-F238E27FC236}">
                <a16:creationId xmlns:a16="http://schemas.microsoft.com/office/drawing/2014/main" id="{310D62A7-65E8-105B-B3DE-92B47E7457D0}"/>
              </a:ext>
            </a:extLst>
          </p:cNvPr>
          <p:cNvSpPr txBox="1"/>
          <p:nvPr/>
        </p:nvSpPr>
        <p:spPr>
          <a:xfrm>
            <a:off x="1435027" y="3748745"/>
            <a:ext cx="9838964" cy="2862322"/>
          </a:xfrm>
          <a:prstGeom prst="rect">
            <a:avLst/>
          </a:prstGeom>
          <a:noFill/>
        </p:spPr>
        <p:txBody>
          <a:bodyPr wrap="square">
            <a:spAutoFit/>
          </a:bodyPr>
          <a:lstStyle/>
          <a:p>
            <a:pPr marL="285750" indent="-285750" algn="just">
              <a:buFont typeface="Wingdings" panose="05000000000000000000" pitchFamily="2" charset="2"/>
              <a:buChar char="Ø"/>
            </a:pPr>
            <a:r>
              <a:rPr lang="en-IN" sz="2000" dirty="0"/>
              <a:t>A Boolean function expresses the logical relationship between binary variables and is evaluated by determining the binary value of the expression for all possible values of the variables.</a:t>
            </a:r>
          </a:p>
          <a:p>
            <a:pPr marL="285750" indent="-285750" algn="just">
              <a:buFont typeface="Wingdings" panose="05000000000000000000" pitchFamily="2" charset="2"/>
              <a:buChar char="Ø"/>
            </a:pPr>
            <a:r>
              <a:rPr lang="en-IN" sz="2000" dirty="0"/>
              <a:t>A Boolean function can be represented in a truth table. The number of rows in the truth table is </a:t>
            </a:r>
            <a:r>
              <a:rPr lang="en-IN" dirty="0"/>
              <a:t>2</a:t>
            </a:r>
            <a:r>
              <a:rPr lang="en-IN" b="1" baseline="30000" dirty="0"/>
              <a:t>n</a:t>
            </a:r>
            <a:r>
              <a:rPr lang="en-IN" sz="2000" b="1" dirty="0"/>
              <a:t>, </a:t>
            </a:r>
            <a:r>
              <a:rPr lang="en-IN" sz="2000" dirty="0"/>
              <a:t>where n is the number of variables in the function.</a:t>
            </a:r>
          </a:p>
          <a:p>
            <a:pPr marL="285750" indent="-285750" algn="just">
              <a:buFont typeface="Wingdings" panose="05000000000000000000" pitchFamily="2" charset="2"/>
              <a:buChar char="Ø"/>
            </a:pPr>
            <a:r>
              <a:rPr lang="en-IN" sz="2000" dirty="0"/>
              <a:t>Table 1 shown below represents the truth table for the function F1. There are eight possible binary combinations for assigning bits to the three variables x, y, and z.</a:t>
            </a:r>
          </a:p>
          <a:p>
            <a:pPr marL="285750" indent="-285750" algn="just">
              <a:buFont typeface="Wingdings" panose="05000000000000000000" pitchFamily="2" charset="2"/>
              <a:buChar char="Ø"/>
            </a:pPr>
            <a:r>
              <a:rPr lang="en-IN" sz="2000" dirty="0"/>
              <a:t>The table shows that the function is equal to 1 when x = 1 or when </a:t>
            </a:r>
            <a:r>
              <a:rPr lang="en-IN" sz="2000" dirty="0" err="1"/>
              <a:t>yz</a:t>
            </a:r>
            <a:r>
              <a:rPr lang="en-IN" sz="2000" dirty="0"/>
              <a:t> = 01 and is equal to 0 otherwise.</a:t>
            </a:r>
          </a:p>
        </p:txBody>
      </p:sp>
    </p:spTree>
    <p:extLst>
      <p:ext uri="{BB962C8B-B14F-4D97-AF65-F5344CB8AC3E}">
        <p14:creationId xmlns:p14="http://schemas.microsoft.com/office/powerpoint/2010/main" val="124770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6FD7D-734F-D2D1-1008-9AF7169C6CF0}"/>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177E9714-8690-85DF-1862-AF25E4591C5C}"/>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609EF1AF-C494-BB46-5C32-0A840E1D7054}"/>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1C61AE3D-3FC7-BE27-ECCB-0650FC2BF2B2}"/>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1A74D490-F77E-8F5E-4A15-4FA29E1CF5AE}"/>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7B5D22A3-50E4-A15E-267E-0B020993A6E0}"/>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1CEB8C98-EC87-530A-3EFF-98C2074DC6DB}"/>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8AF5BC03-4A59-6BBE-5118-A638B623ADF1}"/>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pic>
        <p:nvPicPr>
          <p:cNvPr id="9" name="Picture 8">
            <a:extLst>
              <a:ext uri="{FF2B5EF4-FFF2-40B4-BE49-F238E27FC236}">
                <a16:creationId xmlns:a16="http://schemas.microsoft.com/office/drawing/2014/main" id="{8315B4BA-A7D9-D995-2FC7-2DEEB513056F}"/>
              </a:ext>
            </a:extLst>
          </p:cNvPr>
          <p:cNvPicPr>
            <a:picLocks noChangeAspect="1"/>
          </p:cNvPicPr>
          <p:nvPr/>
        </p:nvPicPr>
        <p:blipFill>
          <a:blip r:embed="rId3"/>
          <a:stretch>
            <a:fillRect/>
          </a:stretch>
        </p:blipFill>
        <p:spPr>
          <a:xfrm>
            <a:off x="1286505" y="2107076"/>
            <a:ext cx="4320000" cy="4238643"/>
          </a:xfrm>
          <a:prstGeom prst="rect">
            <a:avLst/>
          </a:prstGeom>
        </p:spPr>
      </p:pic>
      <p:pic>
        <p:nvPicPr>
          <p:cNvPr id="14" name="Picture 13">
            <a:extLst>
              <a:ext uri="{FF2B5EF4-FFF2-40B4-BE49-F238E27FC236}">
                <a16:creationId xmlns:a16="http://schemas.microsoft.com/office/drawing/2014/main" id="{FE88072C-C464-4F4E-65C7-447933714DF3}"/>
              </a:ext>
            </a:extLst>
          </p:cNvPr>
          <p:cNvPicPr>
            <a:picLocks noChangeAspect="1"/>
          </p:cNvPicPr>
          <p:nvPr/>
        </p:nvPicPr>
        <p:blipFill>
          <a:blip r:embed="rId4"/>
          <a:stretch>
            <a:fillRect/>
          </a:stretch>
        </p:blipFill>
        <p:spPr>
          <a:xfrm>
            <a:off x="5627319" y="1738062"/>
            <a:ext cx="5508681" cy="2953229"/>
          </a:xfrm>
          <a:prstGeom prst="rect">
            <a:avLst/>
          </a:prstGeom>
        </p:spPr>
      </p:pic>
      <p:sp>
        <p:nvSpPr>
          <p:cNvPr id="11" name="TextBox 10">
            <a:extLst>
              <a:ext uri="{FF2B5EF4-FFF2-40B4-BE49-F238E27FC236}">
                <a16:creationId xmlns:a16="http://schemas.microsoft.com/office/drawing/2014/main" id="{BFC75AFB-FF25-2235-A8B4-B1A8CD4A7C2F}"/>
              </a:ext>
            </a:extLst>
          </p:cNvPr>
          <p:cNvSpPr txBox="1"/>
          <p:nvPr/>
        </p:nvSpPr>
        <p:spPr>
          <a:xfrm>
            <a:off x="1416000" y="622669"/>
            <a:ext cx="9720000" cy="1015663"/>
          </a:xfrm>
          <a:prstGeom prst="rect">
            <a:avLst/>
          </a:prstGeom>
          <a:noFill/>
        </p:spPr>
        <p:txBody>
          <a:bodyPr wrap="square">
            <a:spAutoFit/>
          </a:bodyPr>
          <a:lstStyle/>
          <a:p>
            <a:r>
              <a:rPr lang="en-IN" sz="2000" dirty="0">
                <a:solidFill>
                  <a:schemeClr val="accent5"/>
                </a:solidFill>
              </a:rPr>
              <a:t>Consider the Boolean function F1 = x + </a:t>
            </a:r>
            <a:r>
              <a:rPr lang="en-IN" sz="2000" dirty="0" err="1">
                <a:solidFill>
                  <a:schemeClr val="accent5"/>
                </a:solidFill>
              </a:rPr>
              <a:t>y'z</a:t>
            </a:r>
            <a:r>
              <a:rPr lang="en-IN" sz="2000" dirty="0">
                <a:solidFill>
                  <a:schemeClr val="accent5"/>
                </a:solidFill>
              </a:rPr>
              <a:t> The function F1 is equal to 1 if x is equal to 1 or if both y' and z are equal to 1. F1 is equal to 0 otherwise. Therefore, F1 = 1 if x = 1 or if y = 0 and z = 1.</a:t>
            </a:r>
          </a:p>
        </p:txBody>
      </p:sp>
    </p:spTree>
    <p:extLst>
      <p:ext uri="{BB962C8B-B14F-4D97-AF65-F5344CB8AC3E}">
        <p14:creationId xmlns:p14="http://schemas.microsoft.com/office/powerpoint/2010/main" val="3284122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5AE37-D82D-B00B-E031-859744439E85}"/>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BB4FA814-D9FD-A60C-DB44-1299E3519C7D}"/>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4E57FD2A-F723-BAD3-BA74-F5DF2EB62606}"/>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2B4DCC1D-226A-FF69-DE39-9F5D6C6239A8}"/>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5475C55C-6A51-E676-159E-8CA81BD6C107}"/>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1D73D6D3-809C-1391-3BEE-25992EB23FCC}"/>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B5AA4AF4-81B2-D77B-FFDF-871BE9A9A0F2}"/>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ACBB3CE2-C052-3ADE-4374-A26FD74A65F7}"/>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11" name="TextBox 10">
            <a:extLst>
              <a:ext uri="{FF2B5EF4-FFF2-40B4-BE49-F238E27FC236}">
                <a16:creationId xmlns:a16="http://schemas.microsoft.com/office/drawing/2014/main" id="{246C20DF-31A1-F497-A024-54B721047CB8}"/>
              </a:ext>
            </a:extLst>
          </p:cNvPr>
          <p:cNvSpPr txBox="1"/>
          <p:nvPr/>
        </p:nvSpPr>
        <p:spPr>
          <a:xfrm>
            <a:off x="1150068" y="622669"/>
            <a:ext cx="9625932" cy="461665"/>
          </a:xfrm>
          <a:prstGeom prst="rect">
            <a:avLst/>
          </a:prstGeom>
          <a:noFill/>
        </p:spPr>
        <p:txBody>
          <a:bodyPr wrap="square">
            <a:spAutoFit/>
          </a:bodyPr>
          <a:lstStyle/>
          <a:p>
            <a:r>
              <a:rPr lang="en-IN" sz="2400" dirty="0"/>
              <a:t>Consider, for example, the following Boolean function:   F2 = </a:t>
            </a:r>
            <a:r>
              <a:rPr lang="en-IN" sz="2400" dirty="0" err="1"/>
              <a:t>x'y'z</a:t>
            </a:r>
            <a:r>
              <a:rPr lang="en-IN" sz="2400" dirty="0"/>
              <a:t> + </a:t>
            </a:r>
            <a:r>
              <a:rPr lang="en-IN" sz="2400" dirty="0" err="1"/>
              <a:t>x'yz</a:t>
            </a:r>
            <a:r>
              <a:rPr lang="en-IN" sz="2400" dirty="0"/>
              <a:t> + </a:t>
            </a:r>
            <a:r>
              <a:rPr lang="en-IN" sz="2400" dirty="0" err="1"/>
              <a:t>xy</a:t>
            </a:r>
            <a:r>
              <a:rPr lang="en-IN" sz="2400" dirty="0"/>
              <a:t>'</a:t>
            </a:r>
          </a:p>
        </p:txBody>
      </p:sp>
      <p:sp>
        <p:nvSpPr>
          <p:cNvPr id="14" name="TextBox 13">
            <a:extLst>
              <a:ext uri="{FF2B5EF4-FFF2-40B4-BE49-F238E27FC236}">
                <a16:creationId xmlns:a16="http://schemas.microsoft.com/office/drawing/2014/main" id="{231C9A55-6F8D-4EAA-0D74-5D501B928DED}"/>
              </a:ext>
            </a:extLst>
          </p:cNvPr>
          <p:cNvSpPr txBox="1"/>
          <p:nvPr/>
        </p:nvSpPr>
        <p:spPr>
          <a:xfrm>
            <a:off x="2496000" y="1269000"/>
            <a:ext cx="6223518" cy="461665"/>
          </a:xfrm>
          <a:prstGeom prst="rect">
            <a:avLst/>
          </a:prstGeom>
          <a:noFill/>
        </p:spPr>
        <p:txBody>
          <a:bodyPr wrap="square">
            <a:spAutoFit/>
          </a:bodyPr>
          <a:lstStyle/>
          <a:p>
            <a:r>
              <a:rPr lang="en-IN" sz="2400" dirty="0"/>
              <a:t>F2 = </a:t>
            </a:r>
            <a:r>
              <a:rPr lang="en-IN" sz="2400" dirty="0" err="1"/>
              <a:t>x'y'z</a:t>
            </a:r>
            <a:r>
              <a:rPr lang="en-IN" sz="2400" dirty="0"/>
              <a:t> + </a:t>
            </a:r>
            <a:r>
              <a:rPr lang="en-IN" sz="2400" dirty="0" err="1"/>
              <a:t>x'yz</a:t>
            </a:r>
            <a:r>
              <a:rPr lang="en-IN" sz="2400" dirty="0"/>
              <a:t> + </a:t>
            </a:r>
            <a:r>
              <a:rPr lang="en-IN" sz="2400" dirty="0" err="1"/>
              <a:t>xy</a:t>
            </a:r>
            <a:r>
              <a:rPr lang="en-IN" sz="2400" dirty="0"/>
              <a:t>' = </a:t>
            </a:r>
            <a:r>
              <a:rPr lang="en-IN" sz="2400" dirty="0" err="1"/>
              <a:t>x'z</a:t>
            </a:r>
            <a:r>
              <a:rPr lang="en-IN" sz="2400" dirty="0"/>
              <a:t>(y' + y) + </a:t>
            </a:r>
            <a:r>
              <a:rPr lang="en-IN" sz="2400" dirty="0" err="1"/>
              <a:t>xy</a:t>
            </a:r>
            <a:r>
              <a:rPr lang="en-IN" sz="2400" dirty="0"/>
              <a:t>' = </a:t>
            </a:r>
            <a:r>
              <a:rPr lang="en-IN" sz="2400" dirty="0" err="1"/>
              <a:t>x'z</a:t>
            </a:r>
            <a:r>
              <a:rPr lang="en-IN" sz="2400" dirty="0"/>
              <a:t> + </a:t>
            </a:r>
            <a:r>
              <a:rPr lang="en-IN" sz="2400" dirty="0" err="1"/>
              <a:t>xy</a:t>
            </a:r>
            <a:r>
              <a:rPr lang="en-IN" sz="2400" dirty="0"/>
              <a:t>'</a:t>
            </a:r>
          </a:p>
        </p:txBody>
      </p:sp>
      <p:pic>
        <p:nvPicPr>
          <p:cNvPr id="20" name="Picture 19">
            <a:extLst>
              <a:ext uri="{FF2B5EF4-FFF2-40B4-BE49-F238E27FC236}">
                <a16:creationId xmlns:a16="http://schemas.microsoft.com/office/drawing/2014/main" id="{2975EB23-4A7E-DCD0-000E-DCEBFEA3735C}"/>
              </a:ext>
            </a:extLst>
          </p:cNvPr>
          <p:cNvPicPr>
            <a:picLocks noChangeAspect="1"/>
          </p:cNvPicPr>
          <p:nvPr/>
        </p:nvPicPr>
        <p:blipFill>
          <a:blip r:embed="rId3"/>
          <a:stretch>
            <a:fillRect/>
          </a:stretch>
        </p:blipFill>
        <p:spPr>
          <a:xfrm>
            <a:off x="1751994" y="2349000"/>
            <a:ext cx="4891216" cy="2880000"/>
          </a:xfrm>
          <a:prstGeom prst="rect">
            <a:avLst/>
          </a:prstGeom>
        </p:spPr>
      </p:pic>
      <p:pic>
        <p:nvPicPr>
          <p:cNvPr id="22" name="Picture 21">
            <a:extLst>
              <a:ext uri="{FF2B5EF4-FFF2-40B4-BE49-F238E27FC236}">
                <a16:creationId xmlns:a16="http://schemas.microsoft.com/office/drawing/2014/main" id="{DDE2175B-DAEF-0D89-0484-94C45B858CE8}"/>
              </a:ext>
            </a:extLst>
          </p:cNvPr>
          <p:cNvPicPr>
            <a:picLocks noChangeAspect="1"/>
          </p:cNvPicPr>
          <p:nvPr/>
        </p:nvPicPr>
        <p:blipFill>
          <a:blip r:embed="rId4"/>
          <a:stretch>
            <a:fillRect/>
          </a:stretch>
        </p:blipFill>
        <p:spPr>
          <a:xfrm>
            <a:off x="6643210" y="2108910"/>
            <a:ext cx="4767533" cy="2996642"/>
          </a:xfrm>
          <a:prstGeom prst="rect">
            <a:avLst/>
          </a:prstGeom>
        </p:spPr>
      </p:pic>
    </p:spTree>
    <p:extLst>
      <p:ext uri="{BB962C8B-B14F-4D97-AF65-F5344CB8AC3E}">
        <p14:creationId xmlns:p14="http://schemas.microsoft.com/office/powerpoint/2010/main" val="3622901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6ABC3-506D-EB48-19D3-D9E204D1C645}"/>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D9821A81-11E4-AD2D-AC21-EAA2097F89B7}"/>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67D90D10-975F-2CA6-E7D4-6F0883BC4138}"/>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32B12A59-B7D4-DC14-02A1-CA4A9C3901A5}"/>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379B8419-7110-7A0E-105C-6446131FEB5F}"/>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65C4E3B5-15D9-242F-01BE-4B9B4E1F8A28}"/>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2C8A11E1-77A1-995E-C496-2399458070E4}"/>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384BA0C1-CB47-43C1-7E54-5D9300D37AA2}"/>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6B37726E-E1D9-5B62-A071-D47F7F610459}"/>
              </a:ext>
            </a:extLst>
          </p:cNvPr>
          <p:cNvSpPr txBox="1"/>
          <p:nvPr/>
        </p:nvSpPr>
        <p:spPr>
          <a:xfrm>
            <a:off x="2856000" y="287390"/>
            <a:ext cx="6223518" cy="523220"/>
          </a:xfrm>
          <a:prstGeom prst="rect">
            <a:avLst/>
          </a:prstGeom>
          <a:noFill/>
        </p:spPr>
        <p:txBody>
          <a:bodyPr wrap="square">
            <a:spAutoFit/>
          </a:bodyPr>
          <a:lstStyle/>
          <a:p>
            <a:r>
              <a:rPr lang="en-IN" sz="2800" b="1" i="0" u="none" strike="noStrike" baseline="0" dirty="0">
                <a:solidFill>
                  <a:srgbClr val="00AEF0"/>
                </a:solidFill>
                <a:latin typeface="StoneSansStd-Bold"/>
              </a:rPr>
              <a:t>Algebraic Manipulation</a:t>
            </a:r>
            <a:endParaRPr lang="en-IN" sz="2800" dirty="0"/>
          </a:p>
        </p:txBody>
      </p:sp>
      <p:sp>
        <p:nvSpPr>
          <p:cNvPr id="12" name="TextBox 11">
            <a:extLst>
              <a:ext uri="{FF2B5EF4-FFF2-40B4-BE49-F238E27FC236}">
                <a16:creationId xmlns:a16="http://schemas.microsoft.com/office/drawing/2014/main" id="{E4C0DAA7-1F1D-80E9-FC80-3158E66CC3F5}"/>
              </a:ext>
            </a:extLst>
          </p:cNvPr>
          <p:cNvSpPr txBox="1"/>
          <p:nvPr/>
        </p:nvSpPr>
        <p:spPr>
          <a:xfrm>
            <a:off x="1464539" y="964983"/>
            <a:ext cx="9827924" cy="3785652"/>
          </a:xfrm>
          <a:prstGeom prst="rect">
            <a:avLst/>
          </a:prstGeom>
          <a:noFill/>
        </p:spPr>
        <p:txBody>
          <a:bodyPr wrap="square">
            <a:spAutoFit/>
          </a:bodyPr>
          <a:lstStyle/>
          <a:p>
            <a:pPr marL="285750" indent="-285750" algn="just">
              <a:buFont typeface="Arial" panose="020B0604020202020204" pitchFamily="34" charset="0"/>
              <a:buChar char="•"/>
            </a:pPr>
            <a:r>
              <a:rPr lang="en-US" sz="2400" b="0" i="0" u="none" strike="noStrike" baseline="0" dirty="0">
                <a:latin typeface="TimesTenLTStd-Roman"/>
              </a:rPr>
              <a:t>When a Boolean expression is implemented with logic gates, each term requires a gate and each variable within the term designates an input to the gate. </a:t>
            </a:r>
          </a:p>
          <a:p>
            <a:pPr marL="285750" indent="-285750" algn="just">
              <a:buFont typeface="Arial" panose="020B0604020202020204" pitchFamily="34" charset="0"/>
              <a:buChar char="•"/>
            </a:pPr>
            <a:r>
              <a:rPr lang="en-US" sz="2400" b="0" i="0" u="none" strike="noStrike" baseline="0" dirty="0">
                <a:latin typeface="TimesTenLTStd-Roman"/>
              </a:rPr>
              <a:t>We define a </a:t>
            </a:r>
            <a:r>
              <a:rPr lang="en-US" sz="2400" b="0" i="1" u="none" strike="noStrike" baseline="0" dirty="0">
                <a:latin typeface="TimesTenLTStd-Italic"/>
              </a:rPr>
              <a:t>literal </a:t>
            </a:r>
            <a:r>
              <a:rPr lang="en-US" sz="2400" b="0" i="0" u="none" strike="noStrike" baseline="0" dirty="0">
                <a:latin typeface="TimesTenLTStd-Roman"/>
              </a:rPr>
              <a:t>to be a single variable within a term, in complemented or uncomplemented form. The function </a:t>
            </a:r>
            <a:r>
              <a:rPr lang="en-US" sz="2400" dirty="0">
                <a:latin typeface="TimesTenLTStd-Roman"/>
              </a:rPr>
              <a:t>F2</a:t>
            </a:r>
            <a:r>
              <a:rPr lang="en-US" sz="2400" b="0" i="0" u="none" strike="noStrike" baseline="0" dirty="0">
                <a:latin typeface="TimesTenLTStd-Roman"/>
              </a:rPr>
              <a:t> has three terms and eight literals, and the other one  has two terms and four literals.</a:t>
            </a:r>
          </a:p>
          <a:p>
            <a:pPr marL="285750" indent="-285750" algn="just">
              <a:buFont typeface="Arial" panose="020B0604020202020204" pitchFamily="34" charset="0"/>
              <a:buChar char="•"/>
            </a:pPr>
            <a:r>
              <a:rPr lang="en-US" sz="2400" b="0" i="0" u="none" strike="noStrike" baseline="0" dirty="0">
                <a:latin typeface="TimesTenLTStd-Roman"/>
              </a:rPr>
              <a:t>By reducing the number of terms, the number of literals, or both in a Boolean expression, it is often possible to obtain a simpler circuit. </a:t>
            </a:r>
          </a:p>
          <a:p>
            <a:pPr marL="285750" indent="-285750" algn="just">
              <a:buFont typeface="Arial" panose="020B0604020202020204" pitchFamily="34" charset="0"/>
              <a:buChar char="•"/>
            </a:pPr>
            <a:r>
              <a:rPr lang="en-US" sz="2400" b="0" i="0" u="none" strike="noStrike" baseline="0" dirty="0">
                <a:latin typeface="TimesTenLTStd-Roman"/>
              </a:rPr>
              <a:t>The manipulation of Boolean algebra consists mostly of reducing an expression for the purpose of </a:t>
            </a:r>
            <a:r>
              <a:rPr lang="en-IN" sz="2400" b="0" i="0" u="none" strike="noStrike" baseline="0" dirty="0">
                <a:latin typeface="TimesTenLTStd-Roman"/>
              </a:rPr>
              <a:t>obtaining a simpler circuit.</a:t>
            </a:r>
            <a:endParaRPr lang="en-IN" sz="2400" dirty="0"/>
          </a:p>
        </p:txBody>
      </p:sp>
      <p:sp>
        <p:nvSpPr>
          <p:cNvPr id="14" name="TextBox 13">
            <a:extLst>
              <a:ext uri="{FF2B5EF4-FFF2-40B4-BE49-F238E27FC236}">
                <a16:creationId xmlns:a16="http://schemas.microsoft.com/office/drawing/2014/main" id="{66550AF0-BAB9-E029-CAB1-BEFB235DA47D}"/>
              </a:ext>
            </a:extLst>
          </p:cNvPr>
          <p:cNvSpPr txBox="1"/>
          <p:nvPr/>
        </p:nvSpPr>
        <p:spPr>
          <a:xfrm>
            <a:off x="2496000" y="4869000"/>
            <a:ext cx="6223518" cy="461665"/>
          </a:xfrm>
          <a:prstGeom prst="rect">
            <a:avLst/>
          </a:prstGeom>
          <a:noFill/>
        </p:spPr>
        <p:txBody>
          <a:bodyPr wrap="square">
            <a:spAutoFit/>
          </a:bodyPr>
          <a:lstStyle/>
          <a:p>
            <a:r>
              <a:rPr lang="en-IN" sz="2400" dirty="0"/>
              <a:t>   F2 = </a:t>
            </a:r>
            <a:r>
              <a:rPr lang="en-IN" sz="2400" dirty="0" err="1"/>
              <a:t>x'y'z</a:t>
            </a:r>
            <a:r>
              <a:rPr lang="en-IN" sz="2400" dirty="0"/>
              <a:t> + </a:t>
            </a:r>
            <a:r>
              <a:rPr lang="en-IN" sz="2400" dirty="0" err="1"/>
              <a:t>x'yz</a:t>
            </a:r>
            <a:r>
              <a:rPr lang="en-IN" sz="2400" dirty="0"/>
              <a:t> + </a:t>
            </a:r>
            <a:r>
              <a:rPr lang="en-IN" sz="2400" dirty="0" err="1"/>
              <a:t>xy</a:t>
            </a:r>
            <a:r>
              <a:rPr lang="en-IN" sz="2400" dirty="0"/>
              <a:t>'</a:t>
            </a:r>
          </a:p>
        </p:txBody>
      </p:sp>
      <p:sp>
        <p:nvSpPr>
          <p:cNvPr id="16" name="TextBox 15">
            <a:extLst>
              <a:ext uri="{FF2B5EF4-FFF2-40B4-BE49-F238E27FC236}">
                <a16:creationId xmlns:a16="http://schemas.microsoft.com/office/drawing/2014/main" id="{CBC44D6F-8C67-AD0F-90B1-82C1FA9B2EAF}"/>
              </a:ext>
            </a:extLst>
          </p:cNvPr>
          <p:cNvSpPr txBox="1"/>
          <p:nvPr/>
        </p:nvSpPr>
        <p:spPr>
          <a:xfrm>
            <a:off x="2856000" y="5662184"/>
            <a:ext cx="2160000" cy="461665"/>
          </a:xfrm>
          <a:prstGeom prst="rect">
            <a:avLst/>
          </a:prstGeom>
          <a:noFill/>
        </p:spPr>
        <p:txBody>
          <a:bodyPr wrap="square">
            <a:spAutoFit/>
          </a:bodyPr>
          <a:lstStyle/>
          <a:p>
            <a:r>
              <a:rPr lang="en-IN" sz="2400" dirty="0"/>
              <a:t>F2= </a:t>
            </a:r>
            <a:r>
              <a:rPr lang="en-IN" sz="2400" dirty="0" err="1"/>
              <a:t>x'z</a:t>
            </a:r>
            <a:r>
              <a:rPr lang="en-IN" sz="2400" dirty="0"/>
              <a:t> + </a:t>
            </a:r>
            <a:r>
              <a:rPr lang="en-IN" sz="2400" dirty="0" err="1"/>
              <a:t>xy</a:t>
            </a:r>
            <a:r>
              <a:rPr lang="en-IN" sz="2400" dirty="0"/>
              <a:t>'</a:t>
            </a:r>
          </a:p>
        </p:txBody>
      </p:sp>
    </p:spTree>
    <p:extLst>
      <p:ext uri="{BB962C8B-B14F-4D97-AF65-F5344CB8AC3E}">
        <p14:creationId xmlns:p14="http://schemas.microsoft.com/office/powerpoint/2010/main" val="3788895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833A9-4F11-5BE5-70B3-F7368A8A7D2C}"/>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2EE5598F-C394-0E2C-A194-3F50078F5359}"/>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42604E2F-1F4E-58C7-0A27-A039B2C6B5B4}"/>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DEED6A5E-4C0C-A6DC-0E0A-9469EA290249}"/>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D3107A15-5704-22DC-6B3C-46DE22DB1EC7}"/>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F90E5668-62D7-72A8-1641-A5D133470B21}"/>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CC641BF6-2FBC-C8DE-C7C0-12D45F427FA4}"/>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D430746E-DE49-DFB4-9CCE-CEF153830EFB}"/>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12" name="TextBox 11">
            <a:extLst>
              <a:ext uri="{FF2B5EF4-FFF2-40B4-BE49-F238E27FC236}">
                <a16:creationId xmlns:a16="http://schemas.microsoft.com/office/drawing/2014/main" id="{3EB5CC57-3E8D-C451-6679-F6A70E93EAF5}"/>
              </a:ext>
            </a:extLst>
          </p:cNvPr>
          <p:cNvSpPr txBox="1"/>
          <p:nvPr/>
        </p:nvSpPr>
        <p:spPr>
          <a:xfrm>
            <a:off x="1776000" y="549000"/>
            <a:ext cx="7560000" cy="369332"/>
          </a:xfrm>
          <a:prstGeom prst="rect">
            <a:avLst/>
          </a:prstGeom>
          <a:noFill/>
        </p:spPr>
        <p:txBody>
          <a:bodyPr wrap="square">
            <a:spAutoFit/>
          </a:bodyPr>
          <a:lstStyle/>
          <a:p>
            <a:r>
              <a:rPr lang="en-US" sz="1800" b="0" i="0" u="none" strike="noStrike" baseline="0" dirty="0">
                <a:solidFill>
                  <a:srgbClr val="FF0000"/>
                </a:solidFill>
                <a:latin typeface="TimesTenLTStd-Roman"/>
              </a:rPr>
              <a:t>Simplify the following Boolean functions to a minimum number of literals</a:t>
            </a:r>
            <a:endParaRPr lang="en-IN" dirty="0">
              <a:solidFill>
                <a:srgbClr val="FF0000"/>
              </a:solidFill>
            </a:endParaRPr>
          </a:p>
        </p:txBody>
      </p:sp>
      <p:pic>
        <p:nvPicPr>
          <p:cNvPr id="16" name="Picture 15">
            <a:extLst>
              <a:ext uri="{FF2B5EF4-FFF2-40B4-BE49-F238E27FC236}">
                <a16:creationId xmlns:a16="http://schemas.microsoft.com/office/drawing/2014/main" id="{E1B44B13-165B-2574-6DC1-6420C446238B}"/>
              </a:ext>
            </a:extLst>
          </p:cNvPr>
          <p:cNvPicPr>
            <a:picLocks noChangeAspect="1"/>
          </p:cNvPicPr>
          <p:nvPr/>
        </p:nvPicPr>
        <p:blipFill>
          <a:blip r:embed="rId3"/>
          <a:stretch>
            <a:fillRect/>
          </a:stretch>
        </p:blipFill>
        <p:spPr>
          <a:xfrm>
            <a:off x="2000738" y="1628999"/>
            <a:ext cx="8415261" cy="4234595"/>
          </a:xfrm>
          <a:prstGeom prst="rect">
            <a:avLst/>
          </a:prstGeom>
        </p:spPr>
      </p:pic>
    </p:spTree>
    <p:extLst>
      <p:ext uri="{BB962C8B-B14F-4D97-AF65-F5344CB8AC3E}">
        <p14:creationId xmlns:p14="http://schemas.microsoft.com/office/powerpoint/2010/main" val="98403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21CBB-1013-8232-866F-CB270A435A69}"/>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180EEAA1-B6FF-0636-C0E7-2C90F7895A16}"/>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E9837997-E4D9-EDD5-B361-2C433809956A}"/>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9031CFB7-35FF-3FD4-2634-D711676AF8A7}"/>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8E547C52-ED2A-D82D-1376-47E9E6244B97}"/>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C62B8974-4937-2664-9D1D-D11661610B27}"/>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FFDD21CF-A3FF-6D9C-AA3B-B6C883461A5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32704D46-EA66-897D-718B-D0D28FD6D331}"/>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F73944CE-1D98-8FC1-ECBB-8BD8695ACC15}"/>
              </a:ext>
            </a:extLst>
          </p:cNvPr>
          <p:cNvSpPr txBox="1"/>
          <p:nvPr/>
        </p:nvSpPr>
        <p:spPr>
          <a:xfrm>
            <a:off x="2496000" y="549000"/>
            <a:ext cx="6223518" cy="461665"/>
          </a:xfrm>
          <a:prstGeom prst="rect">
            <a:avLst/>
          </a:prstGeom>
          <a:noFill/>
        </p:spPr>
        <p:txBody>
          <a:bodyPr wrap="square">
            <a:spAutoFit/>
          </a:bodyPr>
          <a:lstStyle/>
          <a:p>
            <a:r>
              <a:rPr lang="en-IN" sz="2400" b="1" i="0" u="none" strike="noStrike" baseline="0" dirty="0">
                <a:solidFill>
                  <a:srgbClr val="00AEF0"/>
                </a:solidFill>
                <a:latin typeface="StoneSansStd-Bold"/>
              </a:rPr>
              <a:t>Complement of a Function</a:t>
            </a:r>
            <a:endParaRPr lang="en-IN" sz="2400" dirty="0"/>
          </a:p>
        </p:txBody>
      </p:sp>
      <p:sp>
        <p:nvSpPr>
          <p:cNvPr id="12" name="TextBox 11">
            <a:extLst>
              <a:ext uri="{FF2B5EF4-FFF2-40B4-BE49-F238E27FC236}">
                <a16:creationId xmlns:a16="http://schemas.microsoft.com/office/drawing/2014/main" id="{534BB80D-7F1F-6C0C-7D4C-BEE365068FE4}"/>
              </a:ext>
            </a:extLst>
          </p:cNvPr>
          <p:cNvSpPr txBox="1"/>
          <p:nvPr/>
        </p:nvSpPr>
        <p:spPr>
          <a:xfrm>
            <a:off x="1353372" y="1013194"/>
            <a:ext cx="9294047" cy="1323439"/>
          </a:xfrm>
          <a:prstGeom prst="rect">
            <a:avLst/>
          </a:prstGeom>
          <a:noFill/>
        </p:spPr>
        <p:txBody>
          <a:bodyPr wrap="square">
            <a:spAutoFit/>
          </a:bodyPr>
          <a:lstStyle/>
          <a:p>
            <a:pPr marL="342900" indent="-342900" algn="l">
              <a:buFont typeface="Arial" panose="020B0604020202020204" pitchFamily="34" charset="0"/>
              <a:buChar char="•"/>
            </a:pPr>
            <a:r>
              <a:rPr lang="en-US" sz="2000" b="0" i="0" u="none" strike="noStrike" baseline="0" dirty="0">
                <a:latin typeface="TimesTenLTStd-Roman"/>
              </a:rPr>
              <a:t>The complement of a function </a:t>
            </a:r>
            <a:r>
              <a:rPr lang="en-US" sz="2000" b="0" i="1" u="none" strike="noStrike" baseline="0" dirty="0">
                <a:latin typeface="TimesTenLTStd-Italic"/>
              </a:rPr>
              <a:t>F </a:t>
            </a:r>
            <a:r>
              <a:rPr lang="en-US" sz="2000" b="0" i="0" u="none" strike="noStrike" baseline="0" dirty="0">
                <a:latin typeface="TimesTenLTStd-Roman"/>
              </a:rPr>
              <a:t>is </a:t>
            </a:r>
            <a:r>
              <a:rPr lang="en-US" sz="2000" b="0" i="1" u="none" strike="noStrike" baseline="0" dirty="0">
                <a:latin typeface="TimesTenLTStd-Italic"/>
              </a:rPr>
              <a:t>F</a:t>
            </a:r>
            <a:r>
              <a:rPr lang="en-US" sz="2000" b="0" i="0" u="none" strike="noStrike" baseline="0" dirty="0">
                <a:latin typeface="MathematicalPi-One"/>
              </a:rPr>
              <a:t> </a:t>
            </a:r>
            <a:r>
              <a:rPr lang="en-US" sz="2000" b="0" i="0" u="none" strike="noStrike" baseline="0" dirty="0">
                <a:latin typeface="TimesTenLTStd-Roman"/>
              </a:rPr>
              <a:t>and is obtained from an interchange of 0’s for 1’sand 1’s for 0’s in the value of </a:t>
            </a:r>
            <a:r>
              <a:rPr lang="en-US" sz="2000" b="0" i="1" u="none" strike="noStrike" baseline="0" dirty="0">
                <a:latin typeface="TimesTenLTStd-Italic"/>
              </a:rPr>
              <a:t>F</a:t>
            </a:r>
            <a:r>
              <a:rPr lang="en-US" sz="2000" b="0" i="0" u="none" strike="noStrike" baseline="0" dirty="0">
                <a:latin typeface="TimesTenLTStd-Roman"/>
              </a:rPr>
              <a:t>. </a:t>
            </a:r>
          </a:p>
          <a:p>
            <a:pPr marL="342900" indent="-342900" algn="l">
              <a:buFont typeface="Arial" panose="020B0604020202020204" pitchFamily="34" charset="0"/>
              <a:buChar char="•"/>
            </a:pPr>
            <a:r>
              <a:rPr lang="en-US" sz="2000" b="0" i="0" u="none" strike="noStrike" baseline="0" dirty="0">
                <a:latin typeface="TimesTenLTStd-Roman"/>
              </a:rPr>
              <a:t>The complement of a function may be derived algebraically </a:t>
            </a:r>
            <a:r>
              <a:rPr lang="en-IN" sz="2000" b="0" i="0" u="none" strike="noStrike" baseline="0" dirty="0">
                <a:latin typeface="TimesTenLTStd-Roman"/>
              </a:rPr>
              <a:t>through </a:t>
            </a:r>
            <a:r>
              <a:rPr lang="en-IN" sz="2000" b="0" i="0" u="none" strike="noStrike" baseline="0" dirty="0" err="1">
                <a:latin typeface="TimesTenLTStd-Roman"/>
              </a:rPr>
              <a:t>DeMorgan’s</a:t>
            </a:r>
            <a:r>
              <a:rPr lang="en-IN" sz="2000" b="0" i="0" u="none" strike="noStrike" baseline="0" dirty="0">
                <a:latin typeface="TimesTenLTStd-Roman"/>
              </a:rPr>
              <a:t> theorems.</a:t>
            </a:r>
            <a:endParaRPr lang="en-IN" sz="2000" dirty="0"/>
          </a:p>
        </p:txBody>
      </p:sp>
      <p:pic>
        <p:nvPicPr>
          <p:cNvPr id="16" name="Picture 15">
            <a:extLst>
              <a:ext uri="{FF2B5EF4-FFF2-40B4-BE49-F238E27FC236}">
                <a16:creationId xmlns:a16="http://schemas.microsoft.com/office/drawing/2014/main" id="{E769EA8E-BC58-A062-EEA4-C44947487058}"/>
              </a:ext>
            </a:extLst>
          </p:cNvPr>
          <p:cNvPicPr>
            <a:picLocks noChangeAspect="1"/>
          </p:cNvPicPr>
          <p:nvPr/>
        </p:nvPicPr>
        <p:blipFill>
          <a:blip r:embed="rId3"/>
          <a:stretch>
            <a:fillRect/>
          </a:stretch>
        </p:blipFill>
        <p:spPr>
          <a:xfrm>
            <a:off x="2496000" y="3789000"/>
            <a:ext cx="7560000" cy="2520000"/>
          </a:xfrm>
          <a:prstGeom prst="rect">
            <a:avLst/>
          </a:prstGeom>
        </p:spPr>
      </p:pic>
      <p:pic>
        <p:nvPicPr>
          <p:cNvPr id="11" name="Picture 10">
            <a:extLst>
              <a:ext uri="{FF2B5EF4-FFF2-40B4-BE49-F238E27FC236}">
                <a16:creationId xmlns:a16="http://schemas.microsoft.com/office/drawing/2014/main" id="{617B74AD-D0AA-3C43-88EC-92075E83E346}"/>
              </a:ext>
            </a:extLst>
          </p:cNvPr>
          <p:cNvPicPr>
            <a:picLocks noChangeAspect="1"/>
          </p:cNvPicPr>
          <p:nvPr/>
        </p:nvPicPr>
        <p:blipFill>
          <a:blip r:embed="rId4"/>
          <a:stretch>
            <a:fillRect/>
          </a:stretch>
        </p:blipFill>
        <p:spPr>
          <a:xfrm>
            <a:off x="1763380" y="2336633"/>
            <a:ext cx="9075247" cy="1092367"/>
          </a:xfrm>
          <a:prstGeom prst="rect">
            <a:avLst/>
          </a:prstGeom>
        </p:spPr>
      </p:pic>
    </p:spTree>
    <p:extLst>
      <p:ext uri="{BB962C8B-B14F-4D97-AF65-F5344CB8AC3E}">
        <p14:creationId xmlns:p14="http://schemas.microsoft.com/office/powerpoint/2010/main" val="1118003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CB0A5-FE7C-D388-FF66-FE699291F33A}"/>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155173B4-56E3-EEA2-6796-5244606FA092}"/>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819870B9-77BF-C4B1-A5D9-8088B197FE9D}"/>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DD0BDE06-3B0F-C44E-CEB3-78B2AF5492E1}"/>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D46F3EEE-1952-CB4B-8ACB-6062442BA389}"/>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D4F01A1B-8AD2-EE5B-F29C-20339FB602C3}"/>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00FFDF2-1637-7852-73F2-4C21031C3A06}"/>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D7370C46-7179-7C5D-3F88-CE183C66D9BF}"/>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12" name="TextBox 11">
            <a:extLst>
              <a:ext uri="{FF2B5EF4-FFF2-40B4-BE49-F238E27FC236}">
                <a16:creationId xmlns:a16="http://schemas.microsoft.com/office/drawing/2014/main" id="{63CE4E52-2604-E2BD-1DEE-33E011B9EF18}"/>
              </a:ext>
            </a:extLst>
          </p:cNvPr>
          <p:cNvSpPr txBox="1"/>
          <p:nvPr/>
        </p:nvSpPr>
        <p:spPr>
          <a:xfrm>
            <a:off x="1547094" y="872556"/>
            <a:ext cx="9843304" cy="1015663"/>
          </a:xfrm>
          <a:prstGeom prst="rect">
            <a:avLst/>
          </a:prstGeom>
          <a:noFill/>
        </p:spPr>
        <p:txBody>
          <a:bodyPr wrap="square">
            <a:spAutoFit/>
          </a:bodyPr>
          <a:lstStyle/>
          <a:p>
            <a:pPr algn="l"/>
            <a:r>
              <a:rPr lang="en-US" sz="2000" b="0" i="0" u="none" strike="noStrike" baseline="0" dirty="0">
                <a:solidFill>
                  <a:srgbClr val="FF0000"/>
                </a:solidFill>
                <a:latin typeface="TimesTenLTStd-Roman"/>
              </a:rPr>
              <a:t>Find the complement of the functions </a:t>
            </a:r>
            <a:r>
              <a:rPr lang="en-US" sz="2000" b="0" i="1" u="none" strike="noStrike" baseline="0" dirty="0">
                <a:solidFill>
                  <a:srgbClr val="FF0000"/>
                </a:solidFill>
                <a:latin typeface="TimesTenLTStd-Italic"/>
              </a:rPr>
              <a:t>F</a:t>
            </a:r>
            <a:r>
              <a:rPr lang="en-US" sz="2000" b="0" i="0" u="none" strike="noStrike" baseline="0" dirty="0">
                <a:solidFill>
                  <a:srgbClr val="FF0000"/>
                </a:solidFill>
                <a:latin typeface="TimesTenLTStd-Roman"/>
              </a:rPr>
              <a:t>1 and </a:t>
            </a:r>
            <a:r>
              <a:rPr lang="en-US" sz="2000" b="0" i="1" u="none" strike="noStrike" baseline="0" dirty="0">
                <a:solidFill>
                  <a:srgbClr val="FF0000"/>
                </a:solidFill>
                <a:latin typeface="TimesTenLTStd-Italic"/>
              </a:rPr>
              <a:t>F</a:t>
            </a:r>
            <a:r>
              <a:rPr lang="en-US" sz="2000" b="0" i="0" u="none" strike="noStrike" baseline="0" dirty="0">
                <a:solidFill>
                  <a:srgbClr val="FF0000"/>
                </a:solidFill>
                <a:latin typeface="TimesTenLTStd-Roman"/>
              </a:rPr>
              <a:t>2 of Example  by taking their duals </a:t>
            </a:r>
            <a:r>
              <a:rPr lang="en-IN" sz="2000" b="0" i="0" u="none" strike="noStrike" baseline="0" dirty="0">
                <a:solidFill>
                  <a:srgbClr val="FF0000"/>
                </a:solidFill>
                <a:latin typeface="TimesTenLTStd-Roman"/>
              </a:rPr>
              <a:t>and complementing each literal.</a:t>
            </a:r>
          </a:p>
          <a:p>
            <a:pPr algn="l"/>
            <a:endParaRPr lang="en-IN" sz="2000" b="1" i="0" u="none" strike="noStrike" baseline="0" dirty="0">
              <a:latin typeface="TimesTenLTStd-Bold"/>
            </a:endParaRPr>
          </a:p>
        </p:txBody>
      </p:sp>
      <p:pic>
        <p:nvPicPr>
          <p:cNvPr id="16" name="Picture 15">
            <a:extLst>
              <a:ext uri="{FF2B5EF4-FFF2-40B4-BE49-F238E27FC236}">
                <a16:creationId xmlns:a16="http://schemas.microsoft.com/office/drawing/2014/main" id="{E1994229-30EA-E86E-2571-D330E0DCBFBB}"/>
              </a:ext>
            </a:extLst>
          </p:cNvPr>
          <p:cNvPicPr>
            <a:picLocks noChangeAspect="1"/>
          </p:cNvPicPr>
          <p:nvPr/>
        </p:nvPicPr>
        <p:blipFill>
          <a:blip r:embed="rId3"/>
          <a:stretch>
            <a:fillRect/>
          </a:stretch>
        </p:blipFill>
        <p:spPr>
          <a:xfrm>
            <a:off x="6456000" y="3069000"/>
            <a:ext cx="360000" cy="360000"/>
          </a:xfrm>
          <a:prstGeom prst="rect">
            <a:avLst/>
          </a:prstGeom>
        </p:spPr>
      </p:pic>
      <p:pic>
        <p:nvPicPr>
          <p:cNvPr id="9" name="Picture 8">
            <a:extLst>
              <a:ext uri="{FF2B5EF4-FFF2-40B4-BE49-F238E27FC236}">
                <a16:creationId xmlns:a16="http://schemas.microsoft.com/office/drawing/2014/main" id="{C5264C3F-ED54-2C7C-F7B7-C1455BC3C57C}"/>
              </a:ext>
            </a:extLst>
          </p:cNvPr>
          <p:cNvPicPr>
            <a:picLocks noChangeAspect="1"/>
          </p:cNvPicPr>
          <p:nvPr/>
        </p:nvPicPr>
        <p:blipFill>
          <a:blip r:embed="rId4"/>
          <a:stretch>
            <a:fillRect/>
          </a:stretch>
        </p:blipFill>
        <p:spPr>
          <a:xfrm>
            <a:off x="1806206" y="1859612"/>
            <a:ext cx="7700981" cy="4171918"/>
          </a:xfrm>
          <a:prstGeom prst="rect">
            <a:avLst/>
          </a:prstGeom>
        </p:spPr>
      </p:pic>
    </p:spTree>
    <p:extLst>
      <p:ext uri="{BB962C8B-B14F-4D97-AF65-F5344CB8AC3E}">
        <p14:creationId xmlns:p14="http://schemas.microsoft.com/office/powerpoint/2010/main" val="286229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4E49D-B26D-E0A2-DACC-8F015C8F1EF2}"/>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D229AE70-C00F-E721-9105-81B4FA20B3A8}"/>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BD534B93-E450-456B-B134-AAAC2FD075AB}"/>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93125913-8193-C3D4-8902-A867336DB67A}"/>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79876277-F4AE-6422-C280-C33BD10E45BF}"/>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0686C9AC-CB2E-F90E-0B2F-51B92CF7A5B2}"/>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7BE27C5B-6187-C3A6-93CB-BF75E78E5B24}"/>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46055CF2-3EA6-80A6-7ACB-E52AB1AD88B1}"/>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3184EB4F-CDAC-74F6-4A64-4481426607A9}"/>
              </a:ext>
            </a:extLst>
          </p:cNvPr>
          <p:cNvSpPr txBox="1"/>
          <p:nvPr/>
        </p:nvSpPr>
        <p:spPr>
          <a:xfrm>
            <a:off x="2008552" y="349456"/>
            <a:ext cx="6223518" cy="584775"/>
          </a:xfrm>
          <a:prstGeom prst="rect">
            <a:avLst/>
          </a:prstGeom>
          <a:noFill/>
        </p:spPr>
        <p:txBody>
          <a:bodyPr wrap="square">
            <a:spAutoFit/>
          </a:bodyPr>
          <a:lstStyle/>
          <a:p>
            <a:r>
              <a:rPr lang="en-IN" sz="3200" b="1" i="0" u="none" strike="noStrike" baseline="0" dirty="0">
                <a:solidFill>
                  <a:srgbClr val="FF0000"/>
                </a:solidFill>
                <a:latin typeface="StoneSansStd-Medium"/>
              </a:rPr>
              <a:t>Canonical and Standard Forms</a:t>
            </a:r>
            <a:endParaRPr lang="en-IN" sz="3200" b="1" dirty="0">
              <a:solidFill>
                <a:srgbClr val="FF0000"/>
              </a:solidFill>
            </a:endParaRPr>
          </a:p>
        </p:txBody>
      </p:sp>
      <p:sp>
        <p:nvSpPr>
          <p:cNvPr id="11" name="TextBox 10">
            <a:extLst>
              <a:ext uri="{FF2B5EF4-FFF2-40B4-BE49-F238E27FC236}">
                <a16:creationId xmlns:a16="http://schemas.microsoft.com/office/drawing/2014/main" id="{3E3A3A81-47A8-BD4C-9E8C-69A347AA45AD}"/>
              </a:ext>
            </a:extLst>
          </p:cNvPr>
          <p:cNvSpPr txBox="1"/>
          <p:nvPr/>
        </p:nvSpPr>
        <p:spPr>
          <a:xfrm>
            <a:off x="1768319" y="976612"/>
            <a:ext cx="6223518" cy="584775"/>
          </a:xfrm>
          <a:prstGeom prst="rect">
            <a:avLst/>
          </a:prstGeom>
          <a:noFill/>
        </p:spPr>
        <p:txBody>
          <a:bodyPr wrap="square">
            <a:spAutoFit/>
          </a:bodyPr>
          <a:lstStyle/>
          <a:p>
            <a:r>
              <a:rPr lang="en-IN" sz="3200" b="1" i="0" u="none" strike="noStrike" baseline="0" dirty="0" err="1">
                <a:solidFill>
                  <a:srgbClr val="00AEF0"/>
                </a:solidFill>
                <a:latin typeface="StoneSansStd-Bold"/>
              </a:rPr>
              <a:t>Minterms</a:t>
            </a:r>
            <a:r>
              <a:rPr lang="en-IN" sz="3200" b="1" i="0" u="none" strike="noStrike" baseline="0" dirty="0">
                <a:solidFill>
                  <a:srgbClr val="00AEF0"/>
                </a:solidFill>
                <a:latin typeface="StoneSansStd-Bold"/>
              </a:rPr>
              <a:t> and Maxterms</a:t>
            </a:r>
            <a:endParaRPr lang="en-IN" sz="3200" dirty="0"/>
          </a:p>
        </p:txBody>
      </p:sp>
      <p:sp>
        <p:nvSpPr>
          <p:cNvPr id="13" name="TextBox 12">
            <a:extLst>
              <a:ext uri="{FF2B5EF4-FFF2-40B4-BE49-F238E27FC236}">
                <a16:creationId xmlns:a16="http://schemas.microsoft.com/office/drawing/2014/main" id="{8713C623-8A07-FB15-4622-9CA7B57803EC}"/>
              </a:ext>
            </a:extLst>
          </p:cNvPr>
          <p:cNvSpPr txBox="1"/>
          <p:nvPr/>
        </p:nvSpPr>
        <p:spPr>
          <a:xfrm>
            <a:off x="1592534" y="1625249"/>
            <a:ext cx="9402265" cy="4893647"/>
          </a:xfrm>
          <a:prstGeom prst="rect">
            <a:avLst/>
          </a:prstGeom>
          <a:noFill/>
        </p:spPr>
        <p:txBody>
          <a:bodyPr wrap="square">
            <a:spAutoFit/>
          </a:bodyPr>
          <a:lstStyle/>
          <a:p>
            <a:pPr marL="342900" indent="-342900" algn="just">
              <a:buFont typeface="Arial" panose="020B0604020202020204" pitchFamily="34" charset="0"/>
              <a:buChar char="•"/>
            </a:pPr>
            <a:r>
              <a:rPr lang="en-US" sz="2400" b="0" i="0" u="none" strike="noStrike" baseline="0" dirty="0">
                <a:latin typeface="TimesTenLTStd-Roman"/>
              </a:rPr>
              <a:t>A binary variable may appear either in its normal form (</a:t>
            </a:r>
            <a:r>
              <a:rPr lang="en-US" sz="2400" b="0" i="1" u="none" strike="noStrike" baseline="0" dirty="0">
                <a:latin typeface="TimesTenLTStd-Italic"/>
              </a:rPr>
              <a:t>x</a:t>
            </a:r>
            <a:r>
              <a:rPr lang="en-US" sz="2400" b="0" i="0" u="none" strike="noStrike" baseline="0" dirty="0">
                <a:latin typeface="TimesTenLTStd-Roman"/>
              </a:rPr>
              <a:t>) or in its complement form (</a:t>
            </a:r>
            <a:r>
              <a:rPr lang="en-US" sz="2400" b="0" i="1" u="none" strike="noStrike" baseline="0" dirty="0">
                <a:latin typeface="TimesTenLTStd-Italic"/>
              </a:rPr>
              <a:t>x</a:t>
            </a:r>
            <a:r>
              <a:rPr lang="en-US" sz="2400" b="0" i="0" u="none" strike="noStrike" baseline="0" dirty="0">
                <a:latin typeface="TimesTenLTStd-Roman"/>
              </a:rPr>
              <a:t>).</a:t>
            </a:r>
          </a:p>
          <a:p>
            <a:pPr marL="342900" indent="-342900" algn="just">
              <a:buFont typeface="Arial" panose="020B0604020202020204" pitchFamily="34" charset="0"/>
              <a:buChar char="•"/>
            </a:pPr>
            <a:endParaRPr lang="en-US" sz="2400" b="0" i="0" u="none" strike="noStrike" baseline="0" dirty="0">
              <a:latin typeface="TimesTenLTStd-Roman"/>
            </a:endParaRPr>
          </a:p>
          <a:p>
            <a:pPr marL="342900" indent="-342900" algn="just">
              <a:buFont typeface="Arial" panose="020B0604020202020204" pitchFamily="34" charset="0"/>
              <a:buChar char="•"/>
            </a:pPr>
            <a:r>
              <a:rPr lang="en-US" sz="2400" b="0" i="0" u="none" strike="noStrike" baseline="0" dirty="0">
                <a:latin typeface="TimesTenLTStd-Roman"/>
              </a:rPr>
              <a:t>Now consider two binary variables </a:t>
            </a:r>
            <a:r>
              <a:rPr lang="en-US" sz="2400" b="0" i="1" u="none" strike="noStrike" baseline="0" dirty="0">
                <a:latin typeface="TimesTenLTStd-Italic"/>
              </a:rPr>
              <a:t>x </a:t>
            </a:r>
            <a:r>
              <a:rPr lang="en-US" sz="2400" b="0" i="0" u="none" strike="noStrike" baseline="0" dirty="0">
                <a:latin typeface="TimesTenLTStd-Roman"/>
              </a:rPr>
              <a:t>and </a:t>
            </a:r>
            <a:r>
              <a:rPr lang="en-US" sz="2400" b="0" i="1" u="none" strike="noStrike" baseline="0" dirty="0">
                <a:latin typeface="TimesTenLTStd-Italic"/>
              </a:rPr>
              <a:t>y </a:t>
            </a:r>
            <a:r>
              <a:rPr lang="en-US" sz="2400" b="0" i="0" u="none" strike="noStrike" baseline="0" dirty="0">
                <a:latin typeface="TimesTenLTStd-Roman"/>
              </a:rPr>
              <a:t>combined with an AND operation.</a:t>
            </a:r>
          </a:p>
          <a:p>
            <a:pPr marL="342900" indent="-342900" algn="just">
              <a:buFont typeface="Arial" panose="020B0604020202020204" pitchFamily="34" charset="0"/>
              <a:buChar char="•"/>
            </a:pPr>
            <a:endParaRPr lang="en-US" sz="2400" b="0" i="0" u="none" strike="noStrike" baseline="0" dirty="0">
              <a:latin typeface="TimesTenLTStd-Roman"/>
            </a:endParaRPr>
          </a:p>
          <a:p>
            <a:pPr marL="342900" indent="-342900" algn="just">
              <a:buFont typeface="Arial" panose="020B0604020202020204" pitchFamily="34" charset="0"/>
              <a:buChar char="•"/>
            </a:pPr>
            <a:r>
              <a:rPr lang="en-US" sz="2400" b="0" i="0" u="none" strike="noStrike" baseline="0" dirty="0">
                <a:latin typeface="TimesTenLTStd-Roman"/>
              </a:rPr>
              <a:t> Since each variable may appear in either form, there are four possible combinations:   </a:t>
            </a:r>
            <a:r>
              <a:rPr lang="en-IN" sz="2400" dirty="0" err="1"/>
              <a:t>X</a:t>
            </a:r>
            <a:r>
              <a:rPr lang="en-IN" sz="2400" baseline="30000" dirty="0" err="1"/>
              <a:t>I</a:t>
            </a:r>
            <a:r>
              <a:rPr lang="en-IN" sz="2400" dirty="0" err="1"/>
              <a:t>y</a:t>
            </a:r>
            <a:r>
              <a:rPr lang="en-IN" sz="2400" baseline="30000" dirty="0" err="1"/>
              <a:t>I</a:t>
            </a:r>
            <a:r>
              <a:rPr lang="en-IN" sz="2400" dirty="0"/>
              <a:t>, </a:t>
            </a:r>
            <a:r>
              <a:rPr lang="en-IN" sz="2400" dirty="0" err="1"/>
              <a:t>x</a:t>
            </a:r>
            <a:r>
              <a:rPr lang="en-IN" sz="2400" baseline="30000" dirty="0" err="1"/>
              <a:t>I</a:t>
            </a:r>
            <a:r>
              <a:rPr lang="en-IN" sz="2400" dirty="0" err="1"/>
              <a:t>y</a:t>
            </a:r>
            <a:r>
              <a:rPr lang="en-IN" sz="2400" dirty="0"/>
              <a:t>, </a:t>
            </a:r>
            <a:r>
              <a:rPr lang="en-IN" sz="2400" dirty="0" err="1"/>
              <a:t>xy</a:t>
            </a:r>
            <a:r>
              <a:rPr lang="en-IN" sz="2400" baseline="30000" dirty="0" err="1"/>
              <a:t>I</a:t>
            </a:r>
            <a:r>
              <a:rPr lang="en-IN" sz="2400" baseline="30000" dirty="0"/>
              <a:t> </a:t>
            </a:r>
            <a:r>
              <a:rPr lang="en-IN" sz="2400" dirty="0"/>
              <a:t>and </a:t>
            </a:r>
            <a:r>
              <a:rPr lang="en-IN" sz="2400" dirty="0" err="1"/>
              <a:t>xy</a:t>
            </a:r>
            <a:endParaRPr lang="en-IN" sz="2400" dirty="0"/>
          </a:p>
          <a:p>
            <a:pPr marL="285750" indent="-285750" algn="just">
              <a:buFont typeface="Arial" panose="020B0604020202020204" pitchFamily="34" charset="0"/>
              <a:buChar char="•"/>
            </a:pPr>
            <a:endParaRPr lang="en-IN" sz="2400" dirty="0"/>
          </a:p>
          <a:p>
            <a:pPr marL="342900" indent="-342900" algn="just">
              <a:buFont typeface="Arial" panose="020B0604020202020204" pitchFamily="34" charset="0"/>
              <a:buChar char="•"/>
            </a:pPr>
            <a:r>
              <a:rPr lang="en-US" sz="2400" b="0" i="0" u="none" strike="noStrike" baseline="0" dirty="0">
                <a:latin typeface="TimesTenLTStd-Roman"/>
              </a:rPr>
              <a:t> Each of these four AND terms is called a </a:t>
            </a:r>
            <a:r>
              <a:rPr lang="en-US" sz="2400" b="0" i="1" u="none" strike="noStrike" baseline="0" dirty="0" err="1">
                <a:solidFill>
                  <a:schemeClr val="accent5"/>
                </a:solidFill>
                <a:latin typeface="TimesTenLTStd-Italic"/>
              </a:rPr>
              <a:t>minterm</a:t>
            </a:r>
            <a:r>
              <a:rPr lang="en-US" sz="2400" b="0" i="0" u="none" strike="noStrike" baseline="0" dirty="0">
                <a:solidFill>
                  <a:schemeClr val="accent5"/>
                </a:solidFill>
                <a:latin typeface="TimesTenLTStd-Roman"/>
              </a:rPr>
              <a:t>, or a </a:t>
            </a:r>
            <a:r>
              <a:rPr lang="en-US" sz="2400" b="0" i="1" u="none" strike="noStrike" baseline="0" dirty="0">
                <a:solidFill>
                  <a:schemeClr val="accent5"/>
                </a:solidFill>
                <a:latin typeface="TimesTenLTStd-Italic"/>
              </a:rPr>
              <a:t>standard product</a:t>
            </a:r>
            <a:r>
              <a:rPr lang="en-US" sz="2400" b="0" i="0" u="none" strike="noStrike" baseline="0" dirty="0">
                <a:solidFill>
                  <a:schemeClr val="accent5"/>
                </a:solidFill>
                <a:latin typeface="TimesTenLTStd-Roman"/>
              </a:rPr>
              <a:t>.</a:t>
            </a:r>
          </a:p>
          <a:p>
            <a:pPr marL="342900" indent="-342900" algn="just">
              <a:buFont typeface="Arial" panose="020B0604020202020204" pitchFamily="34" charset="0"/>
              <a:buChar char="•"/>
            </a:pPr>
            <a:r>
              <a:rPr lang="en-US" sz="2400" dirty="0">
                <a:latin typeface="TimesTenLTStd-Roman"/>
              </a:rPr>
              <a:t>In a similar fashion, </a:t>
            </a:r>
            <a:r>
              <a:rPr lang="en-US" sz="2400" i="1" dirty="0">
                <a:latin typeface="TimesTenLTStd-Italic"/>
              </a:rPr>
              <a:t>n </a:t>
            </a:r>
            <a:r>
              <a:rPr lang="en-US" sz="2400" dirty="0">
                <a:latin typeface="TimesTenLTStd-Roman"/>
              </a:rPr>
              <a:t>variables forming an OR term, provide </a:t>
            </a:r>
            <a:r>
              <a:rPr lang="en-US" dirty="0"/>
              <a:t>2</a:t>
            </a:r>
            <a:r>
              <a:rPr lang="en-US" i="1" baseline="30000" dirty="0"/>
              <a:t>n</a:t>
            </a:r>
            <a:r>
              <a:rPr lang="en-US" sz="1000" i="1" dirty="0">
                <a:latin typeface="TimesTenLTStd-Italic"/>
              </a:rPr>
              <a:t> </a:t>
            </a:r>
            <a:r>
              <a:rPr lang="en-US" sz="2400" dirty="0">
                <a:latin typeface="TimesTenLTStd-Roman"/>
              </a:rPr>
              <a:t>possible combinations, called </a:t>
            </a:r>
            <a:r>
              <a:rPr lang="en-US" sz="2400" i="1" dirty="0">
                <a:solidFill>
                  <a:schemeClr val="accent5"/>
                </a:solidFill>
                <a:latin typeface="TimesTenLTStd-Italic"/>
              </a:rPr>
              <a:t>maxterms</a:t>
            </a:r>
            <a:r>
              <a:rPr lang="en-US" sz="2400" dirty="0">
                <a:solidFill>
                  <a:schemeClr val="accent5"/>
                </a:solidFill>
                <a:latin typeface="TimesTenLTStd-Roman"/>
              </a:rPr>
              <a:t>, or </a:t>
            </a:r>
            <a:r>
              <a:rPr lang="en-US" sz="2400" i="1" dirty="0">
                <a:solidFill>
                  <a:schemeClr val="accent5"/>
                </a:solidFill>
                <a:latin typeface="TimesTenLTStd-Italic"/>
              </a:rPr>
              <a:t>standard sums</a:t>
            </a:r>
            <a:r>
              <a:rPr lang="en-US" sz="2400" i="1" dirty="0">
                <a:latin typeface="TimesTenLTStd-Italic"/>
              </a:rPr>
              <a:t>.</a:t>
            </a:r>
            <a:endParaRPr lang="en-IN" sz="2400" dirty="0"/>
          </a:p>
        </p:txBody>
      </p:sp>
    </p:spTree>
    <p:extLst>
      <p:ext uri="{BB962C8B-B14F-4D97-AF65-F5344CB8AC3E}">
        <p14:creationId xmlns:p14="http://schemas.microsoft.com/office/powerpoint/2010/main" val="2745427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64BAB-57F4-319B-71D2-395CD647951C}"/>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446D34FE-2A30-93F5-1773-5C51D3E1ACD7}"/>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F1D71592-AAF0-0759-D303-94CA9ABB8074}"/>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B3CAF674-9975-D395-740A-D924F57CD83A}"/>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C7AE02B0-ACF2-3505-4C07-62DA0D141DC0}"/>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EB025680-E093-3B9E-1D8F-A72680A3DDA7}"/>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19A098C2-CA96-BFB2-0C67-E89385E36D9F}"/>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0535B475-24B0-8698-6BF0-D48A554CA82E}"/>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pic>
        <p:nvPicPr>
          <p:cNvPr id="9" name="Picture 8">
            <a:extLst>
              <a:ext uri="{FF2B5EF4-FFF2-40B4-BE49-F238E27FC236}">
                <a16:creationId xmlns:a16="http://schemas.microsoft.com/office/drawing/2014/main" id="{E6DD5E75-4A33-8CF1-905B-BB94F788D326}"/>
              </a:ext>
            </a:extLst>
          </p:cNvPr>
          <p:cNvPicPr>
            <a:picLocks noChangeAspect="1"/>
          </p:cNvPicPr>
          <p:nvPr/>
        </p:nvPicPr>
        <p:blipFill>
          <a:blip r:embed="rId3"/>
          <a:stretch>
            <a:fillRect/>
          </a:stretch>
        </p:blipFill>
        <p:spPr>
          <a:xfrm>
            <a:off x="1406770" y="909000"/>
            <a:ext cx="9378459" cy="5040000"/>
          </a:xfrm>
          <a:prstGeom prst="rect">
            <a:avLst/>
          </a:prstGeom>
        </p:spPr>
      </p:pic>
    </p:spTree>
    <p:extLst>
      <p:ext uri="{BB962C8B-B14F-4D97-AF65-F5344CB8AC3E}">
        <p14:creationId xmlns:p14="http://schemas.microsoft.com/office/powerpoint/2010/main" val="266049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C7745-5642-527A-DED8-134653E13BAF}"/>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F7EC31FA-D9EF-F574-FFA9-16B8ADD4FFE0}"/>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ECD7BD2C-00EC-345C-8CC9-3CFD9B3E14AF}"/>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45F92B78-69D5-DF66-7A4A-36167D784974}"/>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3EF3EED4-BA31-5074-7BFD-16A4DCF9E97F}"/>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78141AC7-6BC9-EAE1-F6A8-792D49D7A156}"/>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AAE1649A-D62D-70D6-7CA8-32EBA3E7BDC0}"/>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D53A7D1D-054C-4EFC-11B3-6178C2C6BFA9}"/>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3433F693-9CEB-31AC-E9E4-292036B00750}"/>
              </a:ext>
            </a:extLst>
          </p:cNvPr>
          <p:cNvSpPr txBox="1"/>
          <p:nvPr/>
        </p:nvSpPr>
        <p:spPr>
          <a:xfrm>
            <a:off x="1517094" y="1351506"/>
            <a:ext cx="9718472" cy="4154984"/>
          </a:xfrm>
          <a:prstGeom prst="rect">
            <a:avLst/>
          </a:prstGeom>
          <a:noFill/>
        </p:spPr>
        <p:txBody>
          <a:bodyPr wrap="square">
            <a:spAutoFit/>
          </a:bodyPr>
          <a:lstStyle/>
          <a:p>
            <a:pPr marL="285750" indent="-285750" algn="just">
              <a:buFont typeface="Arial" panose="020B0604020202020204" pitchFamily="34" charset="0"/>
              <a:buChar char="•"/>
            </a:pPr>
            <a:r>
              <a:rPr lang="en-US" sz="2400" dirty="0"/>
              <a:t>The gates are blocks of hardware that produces the equivalent of logic 1 or logic 0 output signals if input logic requirements are satisfied. </a:t>
            </a:r>
          </a:p>
          <a:p>
            <a:pPr algn="just"/>
            <a:endParaRPr lang="en-US" sz="2400" dirty="0"/>
          </a:p>
          <a:p>
            <a:pPr marL="285750" indent="-285750" algn="just">
              <a:buFont typeface="Arial" panose="020B0604020202020204" pitchFamily="34" charset="0"/>
              <a:buChar char="•"/>
            </a:pPr>
            <a:r>
              <a:rPr lang="en-US" sz="2400" dirty="0"/>
              <a:t>Gate INPUTS are driven by voltages having two nominal values, e.g. 0V and 5V representing logic 0 and logic 1 respectively. </a:t>
            </a:r>
          </a:p>
          <a:p>
            <a:pPr algn="just"/>
            <a:endParaRPr lang="en-US" sz="2400" dirty="0"/>
          </a:p>
          <a:p>
            <a:pPr marL="285750" indent="-285750" algn="just">
              <a:buFont typeface="Arial" panose="020B0604020202020204" pitchFamily="34" charset="0"/>
              <a:buChar char="•"/>
            </a:pPr>
            <a:r>
              <a:rPr lang="en-US" sz="2400" dirty="0"/>
              <a:t>The OUTPUT of a gate provides two nominal values of voltage only, e.g. 0V and 5V representing logic 0 and logic 1 respectively. </a:t>
            </a:r>
          </a:p>
          <a:p>
            <a:pPr algn="just"/>
            <a:endParaRPr lang="en-US" sz="2400" dirty="0"/>
          </a:p>
          <a:p>
            <a:pPr marL="285750" indent="-285750" algn="just">
              <a:buFont typeface="Arial" panose="020B0604020202020204" pitchFamily="34" charset="0"/>
              <a:buChar char="•"/>
            </a:pPr>
            <a:r>
              <a:rPr lang="en-US" sz="2400" dirty="0"/>
              <a:t>There is always a time delay between an input being applied and the output responding. </a:t>
            </a:r>
            <a:endParaRPr lang="en-IN" sz="2400" dirty="0"/>
          </a:p>
        </p:txBody>
      </p:sp>
      <p:sp>
        <p:nvSpPr>
          <p:cNvPr id="12" name="TextBox 11">
            <a:extLst>
              <a:ext uri="{FF2B5EF4-FFF2-40B4-BE49-F238E27FC236}">
                <a16:creationId xmlns:a16="http://schemas.microsoft.com/office/drawing/2014/main" id="{D441C6AD-FDF8-FA33-0770-0339846B37F9}"/>
              </a:ext>
            </a:extLst>
          </p:cNvPr>
          <p:cNvSpPr txBox="1"/>
          <p:nvPr/>
        </p:nvSpPr>
        <p:spPr>
          <a:xfrm>
            <a:off x="4296000" y="549000"/>
            <a:ext cx="2160000" cy="523220"/>
          </a:xfrm>
          <a:prstGeom prst="rect">
            <a:avLst/>
          </a:prstGeom>
          <a:noFill/>
        </p:spPr>
        <p:txBody>
          <a:bodyPr wrap="square">
            <a:spAutoFit/>
          </a:bodyPr>
          <a:lstStyle/>
          <a:p>
            <a:r>
              <a:rPr lang="en-US" sz="2800" dirty="0">
                <a:solidFill>
                  <a:srgbClr val="FF0000"/>
                </a:solidFill>
                <a:latin typeface="Times New Roman" panose="02020603050405020304" pitchFamily="18" charset="0"/>
              </a:rPr>
              <a:t>L</a:t>
            </a:r>
            <a:r>
              <a:rPr lang="en-US" sz="2800" b="0" i="0" u="none" strike="noStrike" baseline="0" dirty="0">
                <a:solidFill>
                  <a:srgbClr val="FF0000"/>
                </a:solidFill>
                <a:latin typeface="Times New Roman" panose="02020603050405020304" pitchFamily="18" charset="0"/>
              </a:rPr>
              <a:t>ogic gates </a:t>
            </a:r>
            <a:endParaRPr lang="en-IN" sz="2800" dirty="0">
              <a:solidFill>
                <a:srgbClr val="FF0000"/>
              </a:solidFill>
            </a:endParaRPr>
          </a:p>
        </p:txBody>
      </p:sp>
    </p:spTree>
    <p:extLst>
      <p:ext uri="{BB962C8B-B14F-4D97-AF65-F5344CB8AC3E}">
        <p14:creationId xmlns:p14="http://schemas.microsoft.com/office/powerpoint/2010/main" val="3419320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94315-74FC-899D-F3AC-EC49D405CA15}"/>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DEE108D4-B7F0-11D2-D18A-E0E3A8094AA5}"/>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007E818B-D0E2-C14D-FA8C-5552AEAD5786}"/>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1B102F7E-4819-317D-0F73-66A601D6B9F4}"/>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3835C1E2-3587-5092-213C-C71A6E4BAFAF}"/>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9A184270-0D46-E1E5-D5B5-7EDD95DCEB7A}"/>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B16B30D4-C0C4-3058-F6A3-1CA919CDF4E9}"/>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272885CE-6257-0B25-E300-FBC3F14A6DC9}"/>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pic>
        <p:nvPicPr>
          <p:cNvPr id="17" name="Picture 16">
            <a:extLst>
              <a:ext uri="{FF2B5EF4-FFF2-40B4-BE49-F238E27FC236}">
                <a16:creationId xmlns:a16="http://schemas.microsoft.com/office/drawing/2014/main" id="{AC44CE8C-2845-36D6-4BB3-2A75120820F0}"/>
              </a:ext>
            </a:extLst>
          </p:cNvPr>
          <p:cNvPicPr>
            <a:picLocks noChangeAspect="1"/>
          </p:cNvPicPr>
          <p:nvPr/>
        </p:nvPicPr>
        <p:blipFill>
          <a:blip r:embed="rId3"/>
          <a:stretch>
            <a:fillRect/>
          </a:stretch>
        </p:blipFill>
        <p:spPr>
          <a:xfrm>
            <a:off x="1227383" y="189000"/>
            <a:ext cx="10202664" cy="2016228"/>
          </a:xfrm>
          <a:prstGeom prst="rect">
            <a:avLst/>
          </a:prstGeom>
        </p:spPr>
      </p:pic>
      <p:pic>
        <p:nvPicPr>
          <p:cNvPr id="19" name="Picture 18">
            <a:extLst>
              <a:ext uri="{FF2B5EF4-FFF2-40B4-BE49-F238E27FC236}">
                <a16:creationId xmlns:a16="http://schemas.microsoft.com/office/drawing/2014/main" id="{81B9776D-7482-A1E8-DB2C-6111CA46A13F}"/>
              </a:ext>
            </a:extLst>
          </p:cNvPr>
          <p:cNvPicPr>
            <a:picLocks noChangeAspect="1"/>
          </p:cNvPicPr>
          <p:nvPr/>
        </p:nvPicPr>
        <p:blipFill>
          <a:blip r:embed="rId4"/>
          <a:stretch>
            <a:fillRect/>
          </a:stretch>
        </p:blipFill>
        <p:spPr>
          <a:xfrm>
            <a:off x="1355748" y="2367456"/>
            <a:ext cx="4102203" cy="3221544"/>
          </a:xfrm>
          <a:prstGeom prst="rect">
            <a:avLst/>
          </a:prstGeom>
        </p:spPr>
      </p:pic>
      <p:sp>
        <p:nvSpPr>
          <p:cNvPr id="21" name="TextBox 20">
            <a:extLst>
              <a:ext uri="{FF2B5EF4-FFF2-40B4-BE49-F238E27FC236}">
                <a16:creationId xmlns:a16="http://schemas.microsoft.com/office/drawing/2014/main" id="{9901842C-9D78-9D33-E832-098FB62BCC06}"/>
              </a:ext>
            </a:extLst>
          </p:cNvPr>
          <p:cNvSpPr txBox="1"/>
          <p:nvPr/>
        </p:nvSpPr>
        <p:spPr>
          <a:xfrm>
            <a:off x="5736000" y="2273665"/>
            <a:ext cx="4070472" cy="369332"/>
          </a:xfrm>
          <a:prstGeom prst="rect">
            <a:avLst/>
          </a:prstGeom>
          <a:noFill/>
        </p:spPr>
        <p:txBody>
          <a:bodyPr wrap="square">
            <a:spAutoFit/>
          </a:bodyPr>
          <a:lstStyle/>
          <a:p>
            <a:r>
              <a:rPr lang="en-US" sz="1800" b="0" i="0" u="none" strike="noStrike" baseline="0" dirty="0">
                <a:latin typeface="TimesTenLTStd-Roman"/>
              </a:rPr>
              <a:t>Similarly, it may be easily verified that</a:t>
            </a:r>
            <a:endParaRPr lang="en-IN" dirty="0"/>
          </a:p>
        </p:txBody>
      </p:sp>
      <p:pic>
        <p:nvPicPr>
          <p:cNvPr id="25" name="Picture 24">
            <a:extLst>
              <a:ext uri="{FF2B5EF4-FFF2-40B4-BE49-F238E27FC236}">
                <a16:creationId xmlns:a16="http://schemas.microsoft.com/office/drawing/2014/main" id="{90F5C7B4-99C7-2D01-0465-C97720CD971B}"/>
              </a:ext>
            </a:extLst>
          </p:cNvPr>
          <p:cNvPicPr>
            <a:picLocks noChangeAspect="1"/>
          </p:cNvPicPr>
          <p:nvPr/>
        </p:nvPicPr>
        <p:blipFill>
          <a:blip r:embed="rId5"/>
          <a:stretch>
            <a:fillRect/>
          </a:stretch>
        </p:blipFill>
        <p:spPr>
          <a:xfrm>
            <a:off x="5695427" y="2657335"/>
            <a:ext cx="5011742" cy="719999"/>
          </a:xfrm>
          <a:prstGeom prst="rect">
            <a:avLst/>
          </a:prstGeom>
        </p:spPr>
      </p:pic>
      <p:pic>
        <p:nvPicPr>
          <p:cNvPr id="12" name="Picture 11">
            <a:extLst>
              <a:ext uri="{FF2B5EF4-FFF2-40B4-BE49-F238E27FC236}">
                <a16:creationId xmlns:a16="http://schemas.microsoft.com/office/drawing/2014/main" id="{95355E21-6A6E-5197-020B-6C70D0E3F8D3}"/>
              </a:ext>
            </a:extLst>
          </p:cNvPr>
          <p:cNvPicPr>
            <a:picLocks noChangeAspect="1"/>
          </p:cNvPicPr>
          <p:nvPr/>
        </p:nvPicPr>
        <p:blipFill>
          <a:blip r:embed="rId6"/>
          <a:stretch>
            <a:fillRect/>
          </a:stretch>
        </p:blipFill>
        <p:spPr>
          <a:xfrm>
            <a:off x="5521280" y="3775002"/>
            <a:ext cx="6014438" cy="2815091"/>
          </a:xfrm>
          <a:prstGeom prst="rect">
            <a:avLst/>
          </a:prstGeom>
        </p:spPr>
      </p:pic>
      <p:sp>
        <p:nvSpPr>
          <p:cNvPr id="14" name="TextBox 13">
            <a:extLst>
              <a:ext uri="{FF2B5EF4-FFF2-40B4-BE49-F238E27FC236}">
                <a16:creationId xmlns:a16="http://schemas.microsoft.com/office/drawing/2014/main" id="{864E2260-3158-8963-470C-E247AC79A30B}"/>
              </a:ext>
            </a:extLst>
          </p:cNvPr>
          <p:cNvSpPr txBox="1"/>
          <p:nvPr/>
        </p:nvSpPr>
        <p:spPr>
          <a:xfrm>
            <a:off x="5416740" y="3244332"/>
            <a:ext cx="5719260" cy="369332"/>
          </a:xfrm>
          <a:prstGeom prst="rect">
            <a:avLst/>
          </a:prstGeom>
          <a:noFill/>
        </p:spPr>
        <p:txBody>
          <a:bodyPr wrap="square">
            <a:spAutoFit/>
          </a:bodyPr>
          <a:lstStyle/>
          <a:p>
            <a:r>
              <a:rPr lang="en-US" sz="1800" b="0" i="0" u="none" strike="noStrike" baseline="0" dirty="0">
                <a:latin typeface="TimesTenLTStd-Roman"/>
              </a:rPr>
              <a:t>Now consider the complement of a Boolean function</a:t>
            </a:r>
            <a:endParaRPr lang="en-IN" dirty="0"/>
          </a:p>
        </p:txBody>
      </p:sp>
    </p:spTree>
    <p:extLst>
      <p:ext uri="{BB962C8B-B14F-4D97-AF65-F5344CB8AC3E}">
        <p14:creationId xmlns:p14="http://schemas.microsoft.com/office/powerpoint/2010/main" val="2284177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5ABF4-2DD3-7B73-1AA1-D721169838BE}"/>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CC169670-19F7-D9E7-CC5E-C136F99E3B98}"/>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3BDB4B9C-B43C-DE89-FCA2-CCC4C368A3F4}"/>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DA9C9A62-AB37-CE2A-F408-93595AAE8FAA}"/>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09C15D5F-7161-CE48-BFEA-00A9FBDF32C7}"/>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7991BDBC-6B7C-C548-0634-D8629EEFA12A}"/>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88324A05-E669-ECFF-53AD-B5C6605E76C3}"/>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FDE42CE1-7930-E057-DE47-2E922D9795BF}"/>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pic>
        <p:nvPicPr>
          <p:cNvPr id="9" name="Picture 8">
            <a:extLst>
              <a:ext uri="{FF2B5EF4-FFF2-40B4-BE49-F238E27FC236}">
                <a16:creationId xmlns:a16="http://schemas.microsoft.com/office/drawing/2014/main" id="{ECB11546-1E3F-FD71-A784-4E61BC41F00F}"/>
              </a:ext>
            </a:extLst>
          </p:cNvPr>
          <p:cNvPicPr>
            <a:picLocks noChangeAspect="1"/>
          </p:cNvPicPr>
          <p:nvPr/>
        </p:nvPicPr>
        <p:blipFill>
          <a:blip r:embed="rId3"/>
          <a:stretch>
            <a:fillRect/>
          </a:stretch>
        </p:blipFill>
        <p:spPr>
          <a:xfrm>
            <a:off x="1963585" y="549000"/>
            <a:ext cx="8264830" cy="4680000"/>
          </a:xfrm>
          <a:prstGeom prst="rect">
            <a:avLst/>
          </a:prstGeom>
        </p:spPr>
      </p:pic>
    </p:spTree>
    <p:extLst>
      <p:ext uri="{BB962C8B-B14F-4D97-AF65-F5344CB8AC3E}">
        <p14:creationId xmlns:p14="http://schemas.microsoft.com/office/powerpoint/2010/main" val="2577083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F9032-38CC-1E8E-9B45-396E8E32A32B}"/>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EC26D015-8211-6471-4CFF-FEBA13141FD5}"/>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35FD003E-14D3-A914-1FBC-18001A62140C}"/>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353806A3-679C-9541-C79A-59951BC83DD1}"/>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6BEDF6A5-EA89-40AD-D5C5-316A2101EE0E}"/>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76DDFD1D-AC8B-D398-38F4-A186C6F99DAA}"/>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70B22050-FB8E-0E26-3D94-B28EB7A628F3}"/>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8BD81D2D-8039-AAC4-998B-739724045238}"/>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pic>
        <p:nvPicPr>
          <p:cNvPr id="9" name="Picture 8">
            <a:extLst>
              <a:ext uri="{FF2B5EF4-FFF2-40B4-BE49-F238E27FC236}">
                <a16:creationId xmlns:a16="http://schemas.microsoft.com/office/drawing/2014/main" id="{C1943152-7BD7-A72F-4164-3EECCC76248B}"/>
              </a:ext>
            </a:extLst>
          </p:cNvPr>
          <p:cNvPicPr>
            <a:picLocks noChangeAspect="1"/>
          </p:cNvPicPr>
          <p:nvPr/>
        </p:nvPicPr>
        <p:blipFill>
          <a:blip r:embed="rId3"/>
          <a:stretch>
            <a:fillRect/>
          </a:stretch>
        </p:blipFill>
        <p:spPr>
          <a:xfrm>
            <a:off x="1869751" y="909000"/>
            <a:ext cx="9266249" cy="5525217"/>
          </a:xfrm>
          <a:prstGeom prst="rect">
            <a:avLst/>
          </a:prstGeom>
        </p:spPr>
      </p:pic>
    </p:spTree>
    <p:extLst>
      <p:ext uri="{BB962C8B-B14F-4D97-AF65-F5344CB8AC3E}">
        <p14:creationId xmlns:p14="http://schemas.microsoft.com/office/powerpoint/2010/main" val="26208118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8A6D2-7DEE-D354-5FCC-22447A6AE4EF}"/>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1EB5D252-4B1D-CA39-1DE5-799A8E879597}"/>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CC1AEA42-ED15-A218-720D-7F5A2F45D4BA}"/>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45FFEAD8-EC21-FA37-E78E-96B5E77C3C7A}"/>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B49DDB05-89AF-144A-BEEA-747780626215}"/>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FD2D94EA-B424-62FA-4C05-7E084403D9CD}"/>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F8942124-9026-ADAB-857F-9AC4C093F219}"/>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93C6D135-D26C-61D6-0598-CB01E30713B6}"/>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pic>
        <p:nvPicPr>
          <p:cNvPr id="9" name="Picture 8">
            <a:extLst>
              <a:ext uri="{FF2B5EF4-FFF2-40B4-BE49-F238E27FC236}">
                <a16:creationId xmlns:a16="http://schemas.microsoft.com/office/drawing/2014/main" id="{4A34477D-BEE0-B5FD-5905-97A3981C7290}"/>
              </a:ext>
            </a:extLst>
          </p:cNvPr>
          <p:cNvPicPr>
            <a:picLocks noChangeAspect="1"/>
          </p:cNvPicPr>
          <p:nvPr/>
        </p:nvPicPr>
        <p:blipFill>
          <a:blip r:embed="rId3"/>
          <a:stretch>
            <a:fillRect/>
          </a:stretch>
        </p:blipFill>
        <p:spPr>
          <a:xfrm>
            <a:off x="1973194" y="189000"/>
            <a:ext cx="9021605" cy="6120000"/>
          </a:xfrm>
          <a:prstGeom prst="rect">
            <a:avLst/>
          </a:prstGeom>
        </p:spPr>
      </p:pic>
    </p:spTree>
    <p:extLst>
      <p:ext uri="{BB962C8B-B14F-4D97-AF65-F5344CB8AC3E}">
        <p14:creationId xmlns:p14="http://schemas.microsoft.com/office/powerpoint/2010/main" val="2122350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6FF14-AFB7-CAA0-1B2D-60975A1F416C}"/>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C2891CC3-EA61-DA54-FF84-50369F1619D7}"/>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B56B050C-774F-E7CC-22EA-98E70B2190D8}"/>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3C2217B4-24F6-B8D4-DC09-358F462DD2B0}"/>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242B8948-EF8E-5085-8520-1ED0C13813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8B513195-A192-F519-2F52-AD421E62BFBF}"/>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FD8B651E-8DE5-4FDC-F02C-6D050C214938}"/>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EC514965-0AFE-186F-B3D1-6A443DBBA361}"/>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pic>
        <p:nvPicPr>
          <p:cNvPr id="9" name="Picture 8">
            <a:extLst>
              <a:ext uri="{FF2B5EF4-FFF2-40B4-BE49-F238E27FC236}">
                <a16:creationId xmlns:a16="http://schemas.microsoft.com/office/drawing/2014/main" id="{4BC6886C-2D89-B3FB-BD19-1AC5FE82B724}"/>
              </a:ext>
            </a:extLst>
          </p:cNvPr>
          <p:cNvPicPr>
            <a:picLocks noChangeAspect="1"/>
          </p:cNvPicPr>
          <p:nvPr/>
        </p:nvPicPr>
        <p:blipFill>
          <a:blip r:embed="rId3"/>
          <a:stretch>
            <a:fillRect/>
          </a:stretch>
        </p:blipFill>
        <p:spPr>
          <a:xfrm>
            <a:off x="1751116" y="909000"/>
            <a:ext cx="8807064" cy="5040000"/>
          </a:xfrm>
          <a:prstGeom prst="rect">
            <a:avLst/>
          </a:prstGeom>
        </p:spPr>
      </p:pic>
    </p:spTree>
    <p:extLst>
      <p:ext uri="{BB962C8B-B14F-4D97-AF65-F5344CB8AC3E}">
        <p14:creationId xmlns:p14="http://schemas.microsoft.com/office/powerpoint/2010/main" val="1018881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713DD-5A4B-8111-77A4-32DB65A975EE}"/>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1ADA3051-0053-C36F-32AB-1DA9F3DCC332}"/>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CD82A3B0-ED7C-F44C-A679-E0A158BD322A}"/>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E5E18E6F-02F5-CF16-208F-6C687E5201AB}"/>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17159887-5EF2-904E-FEAA-42A6F3FAC27B}"/>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7A4ADC27-4807-60A0-18A2-CFE5F51E4CAE}"/>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23CFD7B4-C621-4E29-716B-791CE09A9BBC}"/>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6C28E46A-0C52-137F-7111-EEBB0516923E}"/>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pic>
        <p:nvPicPr>
          <p:cNvPr id="9" name="Picture 8">
            <a:extLst>
              <a:ext uri="{FF2B5EF4-FFF2-40B4-BE49-F238E27FC236}">
                <a16:creationId xmlns:a16="http://schemas.microsoft.com/office/drawing/2014/main" id="{C4ABFD48-9DDF-1CA0-A2CD-F67A44F49E84}"/>
              </a:ext>
            </a:extLst>
          </p:cNvPr>
          <p:cNvPicPr>
            <a:picLocks noChangeAspect="1"/>
          </p:cNvPicPr>
          <p:nvPr/>
        </p:nvPicPr>
        <p:blipFill>
          <a:blip r:embed="rId3"/>
          <a:stretch>
            <a:fillRect/>
          </a:stretch>
        </p:blipFill>
        <p:spPr>
          <a:xfrm>
            <a:off x="2496000" y="286951"/>
            <a:ext cx="7528773" cy="6382050"/>
          </a:xfrm>
          <a:prstGeom prst="rect">
            <a:avLst/>
          </a:prstGeom>
        </p:spPr>
      </p:pic>
    </p:spTree>
    <p:extLst>
      <p:ext uri="{BB962C8B-B14F-4D97-AF65-F5344CB8AC3E}">
        <p14:creationId xmlns:p14="http://schemas.microsoft.com/office/powerpoint/2010/main" val="1259750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A0C68-5DE5-292C-C15B-6EAA5671DEE5}"/>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2D1251DA-1FE9-3B97-58E4-4B852D353D5B}"/>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48135A89-6F31-9CC7-7F2A-638FFFA15EFE}"/>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8E679A19-6E39-3F43-E834-5946783941F3}"/>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0944C045-2189-6D61-7C40-C718D23E066E}"/>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CFB523F1-FB3C-3BED-DE77-90F50AE7A304}"/>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56E2AE94-9E08-DC9C-11E3-C4EFC01D41D9}"/>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11CFB042-B3BE-9BDA-7282-245DCDA4B441}"/>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pic>
        <p:nvPicPr>
          <p:cNvPr id="9" name="Picture 8">
            <a:extLst>
              <a:ext uri="{FF2B5EF4-FFF2-40B4-BE49-F238E27FC236}">
                <a16:creationId xmlns:a16="http://schemas.microsoft.com/office/drawing/2014/main" id="{8038B33A-C5E0-E513-7F49-AEB6BC8E6996}"/>
              </a:ext>
            </a:extLst>
          </p:cNvPr>
          <p:cNvPicPr>
            <a:picLocks noChangeAspect="1"/>
          </p:cNvPicPr>
          <p:nvPr/>
        </p:nvPicPr>
        <p:blipFill>
          <a:blip r:embed="rId3"/>
          <a:stretch>
            <a:fillRect/>
          </a:stretch>
        </p:blipFill>
        <p:spPr>
          <a:xfrm>
            <a:off x="1446067" y="549000"/>
            <a:ext cx="9245546" cy="5156792"/>
          </a:xfrm>
          <a:prstGeom prst="rect">
            <a:avLst/>
          </a:prstGeom>
        </p:spPr>
      </p:pic>
    </p:spTree>
    <p:extLst>
      <p:ext uri="{BB962C8B-B14F-4D97-AF65-F5344CB8AC3E}">
        <p14:creationId xmlns:p14="http://schemas.microsoft.com/office/powerpoint/2010/main" val="1291551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AA393-CE5F-E260-8CF1-897CDD39DE62}"/>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D0EAFE44-6D01-C656-902C-8ED3A7256E97}"/>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26F5B891-742D-60F5-4014-84A0F939D0FB}"/>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A6F26143-1733-D525-28E2-BF234F30333D}"/>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975E67C6-DAFE-7DA4-3162-5AEEC3875C79}"/>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B0F92A19-F976-1BAB-07AD-6E5D379BA927}"/>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E57DBC9A-880F-CA86-0BC9-E19FB9BDEC3C}"/>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114296C1-8022-B8B8-5476-010217286DD6}"/>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pic>
        <p:nvPicPr>
          <p:cNvPr id="9" name="Picture 8">
            <a:extLst>
              <a:ext uri="{FF2B5EF4-FFF2-40B4-BE49-F238E27FC236}">
                <a16:creationId xmlns:a16="http://schemas.microsoft.com/office/drawing/2014/main" id="{4D87C80A-BA7C-3917-D848-DCD74E1CF3BB}"/>
              </a:ext>
            </a:extLst>
          </p:cNvPr>
          <p:cNvPicPr>
            <a:picLocks noChangeAspect="1"/>
          </p:cNvPicPr>
          <p:nvPr/>
        </p:nvPicPr>
        <p:blipFill>
          <a:blip r:embed="rId3"/>
          <a:stretch>
            <a:fillRect/>
          </a:stretch>
        </p:blipFill>
        <p:spPr>
          <a:xfrm>
            <a:off x="1776000" y="604443"/>
            <a:ext cx="8449664" cy="5779297"/>
          </a:xfrm>
          <a:prstGeom prst="rect">
            <a:avLst/>
          </a:prstGeom>
        </p:spPr>
      </p:pic>
    </p:spTree>
    <p:extLst>
      <p:ext uri="{BB962C8B-B14F-4D97-AF65-F5344CB8AC3E}">
        <p14:creationId xmlns:p14="http://schemas.microsoft.com/office/powerpoint/2010/main" val="3067315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4CFF9-E7D6-692A-9474-D0703129514B}"/>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0B167B76-FA94-E163-0B21-030843E3DFC5}"/>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1B1DE6D1-FCFC-8170-FCFA-6B2E143F4F5D}"/>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85AB21DE-E307-AB25-86E5-F4C803C17B6E}"/>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4EAF98A1-C3D8-595A-F351-A6B74FD29834}"/>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A938F593-2E19-FE1D-11D5-D66A9EA9D0B3}"/>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24C71C96-723E-129B-9F05-BFC622A184F2}"/>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0BA19A34-114E-7D33-685F-CCF17FBFC741}"/>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pic>
        <p:nvPicPr>
          <p:cNvPr id="9" name="Picture 8">
            <a:extLst>
              <a:ext uri="{FF2B5EF4-FFF2-40B4-BE49-F238E27FC236}">
                <a16:creationId xmlns:a16="http://schemas.microsoft.com/office/drawing/2014/main" id="{614C01CD-148B-E0C7-3C9A-65D257F0AFBE}"/>
              </a:ext>
            </a:extLst>
          </p:cNvPr>
          <p:cNvPicPr>
            <a:picLocks noChangeAspect="1"/>
          </p:cNvPicPr>
          <p:nvPr/>
        </p:nvPicPr>
        <p:blipFill>
          <a:blip r:embed="rId3"/>
          <a:stretch>
            <a:fillRect/>
          </a:stretch>
        </p:blipFill>
        <p:spPr>
          <a:xfrm>
            <a:off x="2136000" y="487285"/>
            <a:ext cx="7920000" cy="5883429"/>
          </a:xfrm>
          <a:prstGeom prst="rect">
            <a:avLst/>
          </a:prstGeom>
        </p:spPr>
      </p:pic>
    </p:spTree>
    <p:extLst>
      <p:ext uri="{BB962C8B-B14F-4D97-AF65-F5344CB8AC3E}">
        <p14:creationId xmlns:p14="http://schemas.microsoft.com/office/powerpoint/2010/main" val="39111897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1B603-6D26-9414-43AC-4C47C5177EA0}"/>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0C69FAA5-6995-D1BD-977E-0AF4A492EA91}"/>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B0E26CDE-ECB8-7A4B-E56F-EDE0DFCE5BFC}"/>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058D703A-3DFA-3BFA-E9CC-A0B7C0C8D22A}"/>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36AE8EC6-B8AF-BD88-8F41-42F23A1AE7D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ED49618D-F198-AC0F-7D35-A048C6590E78}"/>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17E1FAC9-1911-2FDE-0701-CC0104C784D5}"/>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23458468-6B43-AAB2-1F11-D81A1BA0D975}"/>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11" name="TextBox 10">
            <a:extLst>
              <a:ext uri="{FF2B5EF4-FFF2-40B4-BE49-F238E27FC236}">
                <a16:creationId xmlns:a16="http://schemas.microsoft.com/office/drawing/2014/main" id="{0563A65A-5F27-61F8-F5DF-054DB8FDC782}"/>
              </a:ext>
            </a:extLst>
          </p:cNvPr>
          <p:cNvSpPr txBox="1"/>
          <p:nvPr/>
        </p:nvSpPr>
        <p:spPr>
          <a:xfrm>
            <a:off x="2496000" y="189000"/>
            <a:ext cx="2880000" cy="461665"/>
          </a:xfrm>
          <a:prstGeom prst="rect">
            <a:avLst/>
          </a:prstGeom>
          <a:noFill/>
        </p:spPr>
        <p:txBody>
          <a:bodyPr wrap="square">
            <a:spAutoFit/>
          </a:bodyPr>
          <a:lstStyle/>
          <a:p>
            <a:r>
              <a:rPr lang="en-IN" sz="2400" b="1" i="0" u="none" strike="noStrike" baseline="0" dirty="0">
                <a:solidFill>
                  <a:srgbClr val="00AEF0"/>
                </a:solidFill>
                <a:latin typeface="StoneSansStd-Bold"/>
              </a:rPr>
              <a:t>Product of Maxterms</a:t>
            </a:r>
            <a:endParaRPr lang="en-IN" sz="2400" dirty="0"/>
          </a:p>
        </p:txBody>
      </p:sp>
      <p:pic>
        <p:nvPicPr>
          <p:cNvPr id="13" name="Picture 12">
            <a:extLst>
              <a:ext uri="{FF2B5EF4-FFF2-40B4-BE49-F238E27FC236}">
                <a16:creationId xmlns:a16="http://schemas.microsoft.com/office/drawing/2014/main" id="{05CC9EC2-D586-7C1E-B49A-EDFE16113A8C}"/>
              </a:ext>
            </a:extLst>
          </p:cNvPr>
          <p:cNvPicPr>
            <a:picLocks noChangeAspect="1"/>
          </p:cNvPicPr>
          <p:nvPr/>
        </p:nvPicPr>
        <p:blipFill>
          <a:blip r:embed="rId3"/>
          <a:stretch>
            <a:fillRect/>
          </a:stretch>
        </p:blipFill>
        <p:spPr>
          <a:xfrm>
            <a:off x="1214081" y="693938"/>
            <a:ext cx="9763838" cy="935062"/>
          </a:xfrm>
          <a:prstGeom prst="rect">
            <a:avLst/>
          </a:prstGeom>
        </p:spPr>
      </p:pic>
      <p:pic>
        <p:nvPicPr>
          <p:cNvPr id="15" name="Picture 14">
            <a:extLst>
              <a:ext uri="{FF2B5EF4-FFF2-40B4-BE49-F238E27FC236}">
                <a16:creationId xmlns:a16="http://schemas.microsoft.com/office/drawing/2014/main" id="{5EE7CF3F-66A8-BBCA-8F9B-62A1AD9661A6}"/>
              </a:ext>
            </a:extLst>
          </p:cNvPr>
          <p:cNvPicPr>
            <a:picLocks noChangeAspect="1"/>
          </p:cNvPicPr>
          <p:nvPr/>
        </p:nvPicPr>
        <p:blipFill>
          <a:blip r:embed="rId4"/>
          <a:stretch>
            <a:fillRect/>
          </a:stretch>
        </p:blipFill>
        <p:spPr>
          <a:xfrm>
            <a:off x="1777826" y="1413718"/>
            <a:ext cx="8620074" cy="4320001"/>
          </a:xfrm>
          <a:prstGeom prst="rect">
            <a:avLst/>
          </a:prstGeom>
        </p:spPr>
      </p:pic>
      <p:pic>
        <p:nvPicPr>
          <p:cNvPr id="17" name="Picture 16">
            <a:extLst>
              <a:ext uri="{FF2B5EF4-FFF2-40B4-BE49-F238E27FC236}">
                <a16:creationId xmlns:a16="http://schemas.microsoft.com/office/drawing/2014/main" id="{8F85C92D-3202-AF7E-9C4F-C8338CE6F64D}"/>
              </a:ext>
            </a:extLst>
          </p:cNvPr>
          <p:cNvPicPr>
            <a:picLocks noChangeAspect="1"/>
          </p:cNvPicPr>
          <p:nvPr/>
        </p:nvPicPr>
        <p:blipFill>
          <a:blip r:embed="rId5"/>
          <a:stretch>
            <a:fillRect/>
          </a:stretch>
        </p:blipFill>
        <p:spPr>
          <a:xfrm>
            <a:off x="2496000" y="5385972"/>
            <a:ext cx="7560000" cy="1368510"/>
          </a:xfrm>
          <a:prstGeom prst="rect">
            <a:avLst/>
          </a:prstGeom>
        </p:spPr>
      </p:pic>
    </p:spTree>
    <p:extLst>
      <p:ext uri="{BB962C8B-B14F-4D97-AF65-F5344CB8AC3E}">
        <p14:creationId xmlns:p14="http://schemas.microsoft.com/office/powerpoint/2010/main" val="3416508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7C135-72E0-7D5B-7E19-F7CA8A870D17}"/>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58F81F75-5819-BA1C-023D-919EAC3D5B70}"/>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EDC931B3-5E99-8B73-AFF8-FA8A24CD4B28}"/>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7A696AFC-6CA0-221D-4B44-3B07F4845175}"/>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42C4733A-75AC-A7A7-425E-E3A1DF65658E}"/>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B9F76F0B-A056-751C-A158-A4BDC8EFF6F3}"/>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B773E8C2-A1CA-13F5-A5D0-ADBFB7AB19B7}"/>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5C093C86-5F1B-1FA7-B96A-390675177644}"/>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AFBD8E3B-9D87-803F-1299-4A94D224185A}"/>
              </a:ext>
            </a:extLst>
          </p:cNvPr>
          <p:cNvSpPr txBox="1"/>
          <p:nvPr/>
        </p:nvSpPr>
        <p:spPr>
          <a:xfrm>
            <a:off x="3216000" y="189000"/>
            <a:ext cx="6223518" cy="461665"/>
          </a:xfrm>
          <a:prstGeom prst="rect">
            <a:avLst/>
          </a:prstGeom>
          <a:noFill/>
        </p:spPr>
        <p:txBody>
          <a:bodyPr wrap="square">
            <a:spAutoFit/>
          </a:bodyPr>
          <a:lstStyle/>
          <a:p>
            <a:r>
              <a:rPr lang="en-US" sz="2400" dirty="0">
                <a:solidFill>
                  <a:srgbClr val="FF0000"/>
                </a:solidFill>
              </a:rPr>
              <a:t>The different types of logic gates </a:t>
            </a:r>
            <a:endParaRPr lang="en-IN" sz="2400" dirty="0">
              <a:solidFill>
                <a:srgbClr val="FF0000"/>
              </a:solidFill>
            </a:endParaRPr>
          </a:p>
        </p:txBody>
      </p:sp>
      <p:sp>
        <p:nvSpPr>
          <p:cNvPr id="12" name="TextBox 11">
            <a:extLst>
              <a:ext uri="{FF2B5EF4-FFF2-40B4-BE49-F238E27FC236}">
                <a16:creationId xmlns:a16="http://schemas.microsoft.com/office/drawing/2014/main" id="{C87162B0-6379-E287-DEDD-FC1055607607}"/>
              </a:ext>
            </a:extLst>
          </p:cNvPr>
          <p:cNvSpPr txBox="1"/>
          <p:nvPr/>
        </p:nvSpPr>
        <p:spPr>
          <a:xfrm>
            <a:off x="1514368" y="906353"/>
            <a:ext cx="9857991" cy="5355312"/>
          </a:xfrm>
          <a:prstGeom prst="rect">
            <a:avLst/>
          </a:prstGeom>
          <a:noFill/>
        </p:spPr>
        <p:txBody>
          <a:bodyPr wrap="square">
            <a:spAutoFit/>
          </a:bodyPr>
          <a:lstStyle/>
          <a:p>
            <a:pPr marL="342900" indent="-342900" algn="just">
              <a:buAutoNum type="arabicPeriod"/>
            </a:pPr>
            <a:r>
              <a:rPr lang="en-US" sz="1800" b="1" i="0" u="none" strike="noStrike" baseline="0" dirty="0">
                <a:solidFill>
                  <a:srgbClr val="FF0000"/>
                </a:solidFill>
                <a:latin typeface="Times New Roman" panose="02020603050405020304" pitchFamily="18" charset="0"/>
              </a:rPr>
              <a:t>NOT GATE: </a:t>
            </a:r>
            <a:r>
              <a:rPr lang="en-US" sz="1800" b="0" i="0" u="none" strike="noStrike" baseline="0" dirty="0">
                <a:latin typeface="Times New Roman" panose="02020603050405020304" pitchFamily="18" charset="0"/>
              </a:rPr>
              <a:t>It has one input and one output. The output is the complement of the input.</a:t>
            </a:r>
          </a:p>
          <a:p>
            <a:pPr algn="just"/>
            <a:endParaRPr lang="en-US" sz="1800" b="0" i="0" u="none" strike="noStrike" baseline="0" dirty="0">
              <a:latin typeface="Times New Roman" panose="02020603050405020304" pitchFamily="18" charset="0"/>
            </a:endParaRPr>
          </a:p>
          <a:p>
            <a:pPr algn="just"/>
            <a:r>
              <a:rPr lang="en-US" sz="1800" b="1" i="0" u="none" strike="noStrike" baseline="0" dirty="0">
                <a:solidFill>
                  <a:srgbClr val="FF0000"/>
                </a:solidFill>
                <a:latin typeface="Times New Roman" panose="02020603050405020304" pitchFamily="18" charset="0"/>
              </a:rPr>
              <a:t>2. OR GATE: </a:t>
            </a:r>
            <a:r>
              <a:rPr lang="en-US" sz="1800" b="0" i="0" u="none" strike="noStrike" baseline="0" dirty="0">
                <a:latin typeface="Times New Roman" panose="02020603050405020304" pitchFamily="18" charset="0"/>
              </a:rPr>
              <a:t>The gate has two inputs and o</a:t>
            </a:r>
            <a:r>
              <a:rPr lang="en-US" sz="1800" b="0" i="0" u="none" strike="noStrike" baseline="0" dirty="0">
                <a:latin typeface="TimesNewRomanPSMT"/>
              </a:rPr>
              <a:t>ne output. The output is logic “1” </a:t>
            </a:r>
            <a:r>
              <a:rPr lang="en-US" sz="1800" b="0" i="0" u="none" strike="noStrike" baseline="0" dirty="0">
                <a:latin typeface="Times New Roman" panose="02020603050405020304" pitchFamily="18" charset="0"/>
              </a:rPr>
              <a:t>when either of the inputs or both the inputs are at logic </a:t>
            </a:r>
            <a:r>
              <a:rPr lang="en-US" sz="1800" b="0" i="0" u="none" strike="noStrike" baseline="0" dirty="0">
                <a:latin typeface="TimesNewRomanPSMT"/>
              </a:rPr>
              <a:t>“1”</a:t>
            </a:r>
            <a:r>
              <a:rPr lang="en-US" sz="1800" b="0" i="0" u="none" strike="noStrike" baseline="0" dirty="0">
                <a:latin typeface="Times New Roman" panose="02020603050405020304" pitchFamily="18" charset="0"/>
              </a:rPr>
              <a:t>.</a:t>
            </a:r>
          </a:p>
          <a:p>
            <a:pPr algn="just"/>
            <a:endParaRPr lang="en-US" sz="1800" b="0" i="0" u="none" strike="noStrike" baseline="0" dirty="0">
              <a:latin typeface="Times New Roman" panose="02020603050405020304" pitchFamily="18" charset="0"/>
            </a:endParaRPr>
          </a:p>
          <a:p>
            <a:pPr algn="just"/>
            <a:r>
              <a:rPr lang="en-US" sz="1800" b="1" i="0" u="none" strike="noStrike" baseline="0" dirty="0">
                <a:solidFill>
                  <a:srgbClr val="FF0000"/>
                </a:solidFill>
                <a:latin typeface="Times New Roman" panose="02020603050405020304" pitchFamily="18" charset="0"/>
              </a:rPr>
              <a:t>3. AND GATE: </a:t>
            </a:r>
            <a:r>
              <a:rPr lang="en-US" sz="1800" b="0" i="0" u="none" strike="noStrike" baseline="0" dirty="0">
                <a:latin typeface="Times New Roman" panose="02020603050405020304" pitchFamily="18" charset="0"/>
              </a:rPr>
              <a:t>The gate has two inputs and o</a:t>
            </a:r>
            <a:r>
              <a:rPr lang="en-US" sz="1800" b="0" i="0" u="none" strike="noStrike" baseline="0" dirty="0">
                <a:latin typeface="TimesNewRomanPSMT"/>
              </a:rPr>
              <a:t>ne output. The output is logic “1” </a:t>
            </a:r>
            <a:r>
              <a:rPr lang="en-US" sz="1800" b="0" i="0" u="none" strike="noStrike" baseline="0" dirty="0">
                <a:latin typeface="Times New Roman" panose="02020603050405020304" pitchFamily="18" charset="0"/>
              </a:rPr>
              <a:t>only when both </a:t>
            </a:r>
            <a:r>
              <a:rPr lang="en-IN" sz="1800" b="0" i="0" u="none" strike="noStrike" baseline="0" dirty="0">
                <a:latin typeface="Times New Roman" panose="02020603050405020304" pitchFamily="18" charset="0"/>
              </a:rPr>
              <a:t>the inputs are high.</a:t>
            </a:r>
          </a:p>
          <a:p>
            <a:pPr algn="just"/>
            <a:endParaRPr lang="en-IN" sz="1800" b="0" i="0" u="none" strike="noStrike" baseline="0" dirty="0">
              <a:latin typeface="Times New Roman" panose="02020603050405020304" pitchFamily="18" charset="0"/>
            </a:endParaRPr>
          </a:p>
          <a:p>
            <a:pPr algn="just"/>
            <a:r>
              <a:rPr lang="en-US" sz="1800" b="1" i="0" u="none" strike="noStrike" baseline="0" dirty="0">
                <a:solidFill>
                  <a:srgbClr val="FF0000"/>
                </a:solidFill>
                <a:latin typeface="Times New Roman" panose="02020603050405020304" pitchFamily="18" charset="0"/>
              </a:rPr>
              <a:t>4. NAND GATE: </a:t>
            </a:r>
            <a:r>
              <a:rPr lang="en-US" sz="1800" b="0" i="0" u="none" strike="noStrike" baseline="0" dirty="0">
                <a:latin typeface="Times New Roman" panose="02020603050405020304" pitchFamily="18" charset="0"/>
              </a:rPr>
              <a:t>It is an AND gate followed by a NOT gate. It is the complement of AND </a:t>
            </a:r>
            <a:r>
              <a:rPr lang="en-US" sz="1800" b="0" i="0" u="none" strike="noStrike" baseline="0" dirty="0">
                <a:latin typeface="TimesNewRomanPSMT"/>
              </a:rPr>
              <a:t>gate. The output is logic “0” </a:t>
            </a:r>
            <a:r>
              <a:rPr lang="en-US" sz="1800" b="0" i="0" u="none" strike="noStrike" baseline="0" dirty="0">
                <a:latin typeface="Times New Roman" panose="02020603050405020304" pitchFamily="18" charset="0"/>
              </a:rPr>
              <a:t>whe</a:t>
            </a:r>
            <a:r>
              <a:rPr lang="en-US" sz="1800" b="0" i="0" u="none" strike="noStrike" baseline="0" dirty="0">
                <a:latin typeface="TimesNewRomanPSMT"/>
              </a:rPr>
              <a:t>n both the inputs are at logic “1”</a:t>
            </a:r>
            <a:r>
              <a:rPr lang="en-US" sz="1800" b="0" i="0" u="none" strike="noStrike" baseline="0" dirty="0">
                <a:latin typeface="Times New Roman" panose="02020603050405020304" pitchFamily="18" charset="0"/>
              </a:rPr>
              <a:t>, else the output is always in </a:t>
            </a:r>
            <a:r>
              <a:rPr lang="en-IN" sz="1800" b="0" i="0" u="none" strike="noStrike" baseline="0" dirty="0">
                <a:latin typeface="Times New Roman" panose="02020603050405020304" pitchFamily="18" charset="0"/>
              </a:rPr>
              <a:t>the high state.</a:t>
            </a:r>
          </a:p>
          <a:p>
            <a:pPr algn="just"/>
            <a:endParaRPr lang="en-IN" sz="1800" b="0" i="0" u="none" strike="noStrike" baseline="0" dirty="0">
              <a:latin typeface="Times New Roman" panose="02020603050405020304" pitchFamily="18" charset="0"/>
            </a:endParaRPr>
          </a:p>
          <a:p>
            <a:pPr algn="just"/>
            <a:r>
              <a:rPr lang="en-US" sz="1800" b="1" i="0" u="none" strike="noStrike" baseline="0" dirty="0">
                <a:solidFill>
                  <a:srgbClr val="FF0000"/>
                </a:solidFill>
                <a:latin typeface="Times New Roman" panose="02020603050405020304" pitchFamily="18" charset="0"/>
              </a:rPr>
              <a:t>5. NOR GATE: </a:t>
            </a:r>
            <a:r>
              <a:rPr lang="en-US" sz="1800" b="0" i="0" u="none" strike="noStrike" baseline="0" dirty="0">
                <a:latin typeface="Times New Roman" panose="02020603050405020304" pitchFamily="18" charset="0"/>
              </a:rPr>
              <a:t>It is an OR gate followed by a NOT gate. It is the complement of OR gate. The </a:t>
            </a:r>
            <a:r>
              <a:rPr lang="en-US" sz="1800" b="0" i="0" u="none" strike="noStrike" baseline="0" dirty="0">
                <a:latin typeface="TimesNewRomanPSMT"/>
              </a:rPr>
              <a:t>output is logic “1” </a:t>
            </a:r>
            <a:r>
              <a:rPr lang="en-US" sz="1800" b="0" i="0" u="none" strike="noStrike" baseline="0" dirty="0">
                <a:latin typeface="Times New Roman" panose="02020603050405020304" pitchFamily="18" charset="0"/>
              </a:rPr>
              <a:t>whe</a:t>
            </a:r>
            <a:r>
              <a:rPr lang="en-US" sz="1800" b="0" i="0" u="none" strike="noStrike" baseline="0" dirty="0">
                <a:latin typeface="TimesNewRomanPSMT"/>
              </a:rPr>
              <a:t>n both the inputs are at logic “0”</a:t>
            </a:r>
            <a:r>
              <a:rPr lang="en-US" sz="1800" b="0" i="0" u="none" strike="noStrike" baseline="0" dirty="0">
                <a:latin typeface="Times New Roman" panose="02020603050405020304" pitchFamily="18" charset="0"/>
              </a:rPr>
              <a:t>, else the output is always in the low </a:t>
            </a:r>
            <a:r>
              <a:rPr lang="en-IN" sz="1800" b="0" i="0" u="none" strike="noStrike" baseline="0" dirty="0">
                <a:latin typeface="Times New Roman" panose="02020603050405020304" pitchFamily="18" charset="0"/>
              </a:rPr>
              <a:t>state.</a:t>
            </a:r>
          </a:p>
          <a:p>
            <a:pPr algn="just"/>
            <a:endParaRPr lang="en-IN" sz="1800" b="0" i="0" u="none" strike="noStrike" baseline="0" dirty="0">
              <a:latin typeface="Times New Roman" panose="02020603050405020304" pitchFamily="18" charset="0"/>
            </a:endParaRPr>
          </a:p>
          <a:p>
            <a:pPr algn="just"/>
            <a:r>
              <a:rPr lang="en-US" sz="1800" b="1" i="0" u="none" strike="noStrike" baseline="0" dirty="0">
                <a:solidFill>
                  <a:srgbClr val="FF0000"/>
                </a:solidFill>
                <a:latin typeface="Times New Roman" panose="02020603050405020304" pitchFamily="18" charset="0"/>
              </a:rPr>
              <a:t>6. EXOR GATE: </a:t>
            </a:r>
            <a:r>
              <a:rPr lang="en-US" sz="1800" b="0" i="0" u="none" strike="noStrike" baseline="0" dirty="0">
                <a:latin typeface="Times New Roman" panose="02020603050405020304" pitchFamily="18" charset="0"/>
              </a:rPr>
              <a:t>It is logic gate whose output is in the high state when both the inputs are not same. When the both the inputs are high and when both are low, the output is low.</a:t>
            </a:r>
          </a:p>
          <a:p>
            <a:pPr algn="just"/>
            <a:endParaRPr lang="en-US" sz="1800" b="0" i="0" u="none" strike="noStrike" baseline="0" dirty="0">
              <a:latin typeface="Times New Roman" panose="02020603050405020304" pitchFamily="18" charset="0"/>
            </a:endParaRPr>
          </a:p>
          <a:p>
            <a:pPr algn="just"/>
            <a:r>
              <a:rPr lang="en-US" sz="1800" b="1" i="0" u="none" strike="noStrike" baseline="0" dirty="0">
                <a:solidFill>
                  <a:srgbClr val="FF0000"/>
                </a:solidFill>
                <a:latin typeface="Times New Roman" panose="02020603050405020304" pitchFamily="18" charset="0"/>
              </a:rPr>
              <a:t>7. EXNOR GATE: </a:t>
            </a:r>
            <a:r>
              <a:rPr lang="en-US" sz="1800" b="0" i="0" u="none" strike="noStrike" baseline="0" dirty="0">
                <a:latin typeface="Times New Roman" panose="02020603050405020304" pitchFamily="18" charset="0"/>
              </a:rPr>
              <a:t>It is logic gate whose output is in the high state when the both the inputs are high and when both are low .The output is low when both the inputs are not same.</a:t>
            </a:r>
            <a:endParaRPr lang="en-IN" dirty="0"/>
          </a:p>
        </p:txBody>
      </p:sp>
    </p:spTree>
    <p:extLst>
      <p:ext uri="{BB962C8B-B14F-4D97-AF65-F5344CB8AC3E}">
        <p14:creationId xmlns:p14="http://schemas.microsoft.com/office/powerpoint/2010/main" val="3718180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063FA-72BD-B4E0-F5AD-A3ACDD1B3BEC}"/>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B1549F78-657B-EA00-0025-85758FF41379}"/>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9CD3905D-35EF-8B91-4ED5-DFBE8F8EB03D}"/>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3F005CF3-A806-55D6-7B57-C2B149D537E5}"/>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90B8FEF2-E01D-0E52-A74B-6FA3C41C4A58}"/>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487F0839-7AE2-C1A1-AC8D-7D6F0E6ABB40}"/>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362C0D09-6B1E-68A0-5507-962C6B305DFF}"/>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19160F45-4CE2-57A2-352D-BFEB1D229215}"/>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pic>
        <p:nvPicPr>
          <p:cNvPr id="9" name="Picture 8">
            <a:extLst>
              <a:ext uri="{FF2B5EF4-FFF2-40B4-BE49-F238E27FC236}">
                <a16:creationId xmlns:a16="http://schemas.microsoft.com/office/drawing/2014/main" id="{8658A5D7-62B7-C01F-E505-0F7A4BD048C6}"/>
              </a:ext>
            </a:extLst>
          </p:cNvPr>
          <p:cNvPicPr>
            <a:picLocks noChangeAspect="1"/>
          </p:cNvPicPr>
          <p:nvPr/>
        </p:nvPicPr>
        <p:blipFill>
          <a:blip r:embed="rId3"/>
          <a:stretch>
            <a:fillRect/>
          </a:stretch>
        </p:blipFill>
        <p:spPr>
          <a:xfrm>
            <a:off x="1682358" y="549000"/>
            <a:ext cx="8827284" cy="5760000"/>
          </a:xfrm>
          <a:prstGeom prst="rect">
            <a:avLst/>
          </a:prstGeom>
        </p:spPr>
      </p:pic>
    </p:spTree>
    <p:extLst>
      <p:ext uri="{BB962C8B-B14F-4D97-AF65-F5344CB8AC3E}">
        <p14:creationId xmlns:p14="http://schemas.microsoft.com/office/powerpoint/2010/main" val="976174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3C3F3-FAB5-D723-C700-F47D8CBDD919}"/>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0E8DF0D3-7194-F3EF-7E83-4E41B5B44418}"/>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E56030D8-E4F8-748C-1176-54FB09250AB5}"/>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CF71C930-F4D9-6DBA-BAC2-1BED127D4DCA}"/>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600BACE3-0365-0F3B-1CE8-06BB0A64FEC7}"/>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2CF752CF-42C8-8860-3EAC-6D2585DB8BE5}"/>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47861011-9008-79B2-A4CE-B8D6D35CAE77}"/>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2C7B243E-064C-B5B6-8BD7-1AFFEFEE3D17}"/>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D45A39C6-552E-4A7F-9F98-29C72AF8DAD5}"/>
              </a:ext>
            </a:extLst>
          </p:cNvPr>
          <p:cNvSpPr txBox="1"/>
          <p:nvPr/>
        </p:nvSpPr>
        <p:spPr>
          <a:xfrm>
            <a:off x="1384847" y="389011"/>
            <a:ext cx="10154991" cy="2554545"/>
          </a:xfrm>
          <a:prstGeom prst="rect">
            <a:avLst/>
          </a:prstGeom>
          <a:noFill/>
        </p:spPr>
        <p:txBody>
          <a:bodyPr wrap="square">
            <a:spAutoFit/>
          </a:bodyPr>
          <a:lstStyle/>
          <a:p>
            <a:pPr algn="l"/>
            <a:r>
              <a:rPr lang="en-IN" sz="2000" b="0" i="0" u="none" strike="noStrike" baseline="0" dirty="0">
                <a:solidFill>
                  <a:srgbClr val="FF0000"/>
                </a:solidFill>
                <a:latin typeface="TimesTenLTStd-Roman"/>
              </a:rPr>
              <a:t>Consider, </a:t>
            </a:r>
            <a:r>
              <a:rPr lang="en-US" sz="2000" b="0" i="0" u="none" strike="noStrike" baseline="0" dirty="0">
                <a:solidFill>
                  <a:srgbClr val="FF0000"/>
                </a:solidFill>
                <a:latin typeface="TimesTenLTStd-Roman"/>
              </a:rPr>
              <a:t>for example, the Boolean expression </a:t>
            </a:r>
            <a:endParaRPr lang="en-IN" sz="2000" b="0" i="1" u="none" strike="noStrike" baseline="0" dirty="0">
              <a:latin typeface="TimesTenLTStd-Italic"/>
            </a:endParaRPr>
          </a:p>
          <a:p>
            <a:endParaRPr lang="en-US" sz="2000" b="0" i="0" u="none" strike="noStrike" baseline="0" dirty="0">
              <a:latin typeface="TimesTenLTStd-Roman"/>
            </a:endParaRPr>
          </a:p>
          <a:p>
            <a:r>
              <a:rPr lang="en-US" sz="2000" b="0" i="0" u="none" strike="noStrike" baseline="0" dirty="0">
                <a:latin typeface="TimesTenLTStd-Roman"/>
              </a:rPr>
              <a:t>First, we derive the truth table of the function, as shown in Table.  </a:t>
            </a:r>
            <a:r>
              <a:rPr lang="en-US" sz="2000" dirty="0"/>
              <a:t>The 1’s under </a:t>
            </a:r>
            <a:r>
              <a:rPr lang="en-US" sz="2000" i="1" dirty="0"/>
              <a:t>F </a:t>
            </a:r>
            <a:r>
              <a:rPr lang="en-US" sz="2000" dirty="0"/>
              <a:t>in the table are determined from the combination of the variables for which </a:t>
            </a:r>
            <a:r>
              <a:rPr lang="en-US" sz="2000" i="1" dirty="0" err="1"/>
              <a:t>xy</a:t>
            </a:r>
            <a:r>
              <a:rPr lang="en-US" sz="2000" i="1" dirty="0"/>
              <a:t> </a:t>
            </a:r>
            <a:r>
              <a:rPr lang="en-US" sz="2000" dirty="0"/>
              <a:t>= 11 or </a:t>
            </a:r>
            <a:r>
              <a:rPr lang="en-US" sz="2000" i="1" dirty="0" err="1"/>
              <a:t>xz</a:t>
            </a:r>
            <a:r>
              <a:rPr lang="en-US" sz="2000" i="1" dirty="0"/>
              <a:t> </a:t>
            </a:r>
            <a:r>
              <a:rPr lang="en-US" sz="2000" dirty="0"/>
              <a:t>= 01. </a:t>
            </a:r>
          </a:p>
          <a:p>
            <a:endParaRPr lang="en-US" sz="2000" dirty="0"/>
          </a:p>
          <a:p>
            <a:r>
              <a:rPr lang="en-US" sz="2000" dirty="0"/>
              <a:t>The </a:t>
            </a:r>
            <a:r>
              <a:rPr lang="en-US" sz="2000" dirty="0" err="1"/>
              <a:t>minterms</a:t>
            </a:r>
            <a:r>
              <a:rPr lang="en-US" sz="2000" dirty="0"/>
              <a:t> of the function are read from the truth table to be 1, 3, 6, and 7.</a:t>
            </a:r>
          </a:p>
          <a:p>
            <a:endParaRPr lang="en-US" sz="2000" dirty="0"/>
          </a:p>
          <a:p>
            <a:r>
              <a:rPr lang="en-US" sz="2000" dirty="0"/>
              <a:t>The function expressed as a sum of </a:t>
            </a:r>
            <a:r>
              <a:rPr lang="en-US" sz="2000" dirty="0" err="1"/>
              <a:t>minterms</a:t>
            </a:r>
            <a:r>
              <a:rPr lang="en-US" sz="2000" dirty="0"/>
              <a:t> is </a:t>
            </a:r>
            <a:r>
              <a:rPr lang="pl-PL" sz="2000" i="1" dirty="0"/>
              <a:t>F</a:t>
            </a:r>
            <a:r>
              <a:rPr lang="pl-PL" sz="2000" dirty="0"/>
              <a:t>(</a:t>
            </a:r>
            <a:r>
              <a:rPr lang="pl-PL" sz="2000" i="1" dirty="0"/>
              <a:t>x</a:t>
            </a:r>
            <a:r>
              <a:rPr lang="pl-PL" sz="2000" dirty="0"/>
              <a:t>, </a:t>
            </a:r>
            <a:r>
              <a:rPr lang="pl-PL" sz="2000" i="1" dirty="0"/>
              <a:t>y</a:t>
            </a:r>
            <a:r>
              <a:rPr lang="pl-PL" sz="2000" dirty="0"/>
              <a:t>, </a:t>
            </a:r>
            <a:r>
              <a:rPr lang="pl-PL" sz="2000" i="1" dirty="0"/>
              <a:t>z</a:t>
            </a:r>
            <a:r>
              <a:rPr lang="pl-PL" sz="2000" dirty="0"/>
              <a:t>) = (1, 3, 6, 7)</a:t>
            </a:r>
            <a:endParaRPr lang="en-IN" sz="2000" dirty="0"/>
          </a:p>
        </p:txBody>
      </p:sp>
      <p:pic>
        <p:nvPicPr>
          <p:cNvPr id="12" name="Picture 11">
            <a:extLst>
              <a:ext uri="{FF2B5EF4-FFF2-40B4-BE49-F238E27FC236}">
                <a16:creationId xmlns:a16="http://schemas.microsoft.com/office/drawing/2014/main" id="{8B62580B-D57A-1E19-8842-75E9048790DF}"/>
              </a:ext>
            </a:extLst>
          </p:cNvPr>
          <p:cNvPicPr>
            <a:picLocks noChangeAspect="1"/>
          </p:cNvPicPr>
          <p:nvPr/>
        </p:nvPicPr>
        <p:blipFill>
          <a:blip r:embed="rId3"/>
          <a:stretch>
            <a:fillRect/>
          </a:stretch>
        </p:blipFill>
        <p:spPr>
          <a:xfrm>
            <a:off x="1114317" y="3584009"/>
            <a:ext cx="4981683" cy="3076157"/>
          </a:xfrm>
          <a:prstGeom prst="rect">
            <a:avLst/>
          </a:prstGeom>
        </p:spPr>
      </p:pic>
      <p:pic>
        <p:nvPicPr>
          <p:cNvPr id="16" name="Picture 15">
            <a:extLst>
              <a:ext uri="{FF2B5EF4-FFF2-40B4-BE49-F238E27FC236}">
                <a16:creationId xmlns:a16="http://schemas.microsoft.com/office/drawing/2014/main" id="{12653127-7924-4B30-BD72-46CB5DBE9DAC}"/>
              </a:ext>
            </a:extLst>
          </p:cNvPr>
          <p:cNvPicPr>
            <a:picLocks noChangeAspect="1"/>
          </p:cNvPicPr>
          <p:nvPr/>
        </p:nvPicPr>
        <p:blipFill>
          <a:blip r:embed="rId4"/>
          <a:stretch>
            <a:fillRect/>
          </a:stretch>
        </p:blipFill>
        <p:spPr>
          <a:xfrm>
            <a:off x="6462342" y="389011"/>
            <a:ext cx="1697683" cy="519989"/>
          </a:xfrm>
          <a:prstGeom prst="rect">
            <a:avLst/>
          </a:prstGeom>
        </p:spPr>
      </p:pic>
      <p:sp>
        <p:nvSpPr>
          <p:cNvPr id="18" name="TextBox 17">
            <a:extLst>
              <a:ext uri="{FF2B5EF4-FFF2-40B4-BE49-F238E27FC236}">
                <a16:creationId xmlns:a16="http://schemas.microsoft.com/office/drawing/2014/main" id="{F8F0C0BD-76FD-552C-6D35-C5EF8C3A9D31}"/>
              </a:ext>
            </a:extLst>
          </p:cNvPr>
          <p:cNvSpPr txBox="1"/>
          <p:nvPr/>
        </p:nvSpPr>
        <p:spPr>
          <a:xfrm>
            <a:off x="5736001" y="4149000"/>
            <a:ext cx="5978802" cy="1754326"/>
          </a:xfrm>
          <a:prstGeom prst="rect">
            <a:avLst/>
          </a:prstGeom>
          <a:noFill/>
        </p:spPr>
        <p:txBody>
          <a:bodyPr wrap="square">
            <a:spAutoFit/>
          </a:bodyPr>
          <a:lstStyle/>
          <a:p>
            <a:pPr algn="l"/>
            <a:r>
              <a:rPr lang="en-US" sz="1800" b="0" i="0" u="none" strike="noStrike" baseline="0" dirty="0">
                <a:latin typeface="TimesTenLTStd-Roman"/>
              </a:rPr>
              <a:t>Since there is a total of eight </a:t>
            </a:r>
            <a:r>
              <a:rPr lang="en-US" sz="1800" b="0" i="0" u="none" strike="noStrike" baseline="0" dirty="0" err="1">
                <a:latin typeface="TimesTenLTStd-Roman"/>
              </a:rPr>
              <a:t>minterms</a:t>
            </a:r>
            <a:r>
              <a:rPr lang="en-US" sz="1800" b="0" i="0" u="none" strike="noStrike" baseline="0" dirty="0">
                <a:latin typeface="TimesTenLTStd-Roman"/>
              </a:rPr>
              <a:t> or maxterms in a function of three variables, we determine the missing terms to be 0, 2, 4, and 5. The function expressed as a product of</a:t>
            </a:r>
          </a:p>
          <a:p>
            <a:pPr algn="l"/>
            <a:r>
              <a:rPr lang="en-IN" sz="1800" b="0" i="0" u="none" strike="noStrike" baseline="0" dirty="0">
                <a:latin typeface="TimesTenLTStd-Roman"/>
              </a:rPr>
              <a:t>maxterms is</a:t>
            </a:r>
          </a:p>
          <a:p>
            <a:pPr algn="l"/>
            <a:endParaRPr lang="en-US" sz="1800" b="0" i="1" u="none" strike="noStrike" baseline="0" dirty="0">
              <a:latin typeface="TimesTenLTStd-Italic"/>
            </a:endParaRPr>
          </a:p>
          <a:p>
            <a:pPr algn="l"/>
            <a:r>
              <a:rPr lang="pl-PL" sz="1800" b="0" i="1" u="none" strike="noStrike" baseline="0" dirty="0">
                <a:latin typeface="TimesTenLTStd-Italic"/>
              </a:rPr>
              <a:t>F</a:t>
            </a:r>
            <a:r>
              <a:rPr lang="pl-PL" sz="1800" b="0" i="0" u="none" strike="noStrike" baseline="0" dirty="0">
                <a:latin typeface="TimesTenLTStd-Roman"/>
              </a:rPr>
              <a:t>(</a:t>
            </a:r>
            <a:r>
              <a:rPr lang="pl-PL" sz="1800" b="0" i="1" u="none" strike="noStrike" baseline="0" dirty="0">
                <a:latin typeface="TimesTenLTStd-Italic"/>
              </a:rPr>
              <a:t>x</a:t>
            </a:r>
            <a:r>
              <a:rPr lang="pl-PL" sz="1800" b="0" i="0" u="none" strike="noStrike" baseline="0" dirty="0">
                <a:latin typeface="TimesTenLTStd-Roman"/>
              </a:rPr>
              <a:t>, </a:t>
            </a:r>
            <a:r>
              <a:rPr lang="pl-PL" sz="1800" b="0" i="1" u="none" strike="noStrike" baseline="0" dirty="0">
                <a:latin typeface="TimesTenLTStd-Italic"/>
              </a:rPr>
              <a:t>y</a:t>
            </a:r>
            <a:r>
              <a:rPr lang="pl-PL" sz="1800" b="0" i="0" u="none" strike="noStrike" baseline="0" dirty="0">
                <a:latin typeface="TimesTenLTStd-Roman"/>
              </a:rPr>
              <a:t>, </a:t>
            </a:r>
            <a:r>
              <a:rPr lang="pl-PL" sz="1800" b="0" i="1" u="none" strike="noStrike" baseline="0" dirty="0">
                <a:latin typeface="TimesTenLTStd-Italic"/>
              </a:rPr>
              <a:t>z</a:t>
            </a:r>
            <a:r>
              <a:rPr lang="pl-PL" sz="1800" b="0" i="0" u="none" strike="noStrike" baseline="0" dirty="0">
                <a:latin typeface="TimesTenLTStd-Roman"/>
              </a:rPr>
              <a:t>) </a:t>
            </a:r>
            <a:r>
              <a:rPr lang="pl-PL" sz="1800" b="0" i="0" u="none" strike="noStrike" baseline="0" dirty="0">
                <a:latin typeface="PearsonMATH08"/>
              </a:rPr>
              <a:t>= </a:t>
            </a:r>
            <a:r>
              <a:rPr lang="pl-PL" sz="1800" b="0" i="0" u="none" strike="noStrike" baseline="0" dirty="0">
                <a:latin typeface="TimesTenLTStd-Roman"/>
              </a:rPr>
              <a:t>(0, 2, 4, 5)</a:t>
            </a:r>
            <a:endParaRPr lang="en-IN" dirty="0"/>
          </a:p>
        </p:txBody>
      </p:sp>
      <p:sp>
        <p:nvSpPr>
          <p:cNvPr id="20" name="TextBox 19">
            <a:extLst>
              <a:ext uri="{FF2B5EF4-FFF2-40B4-BE49-F238E27FC236}">
                <a16:creationId xmlns:a16="http://schemas.microsoft.com/office/drawing/2014/main" id="{B43CCC09-5155-1CBA-4851-A630D4B9EE38}"/>
              </a:ext>
            </a:extLst>
          </p:cNvPr>
          <p:cNvSpPr txBox="1"/>
          <p:nvPr/>
        </p:nvSpPr>
        <p:spPr>
          <a:xfrm>
            <a:off x="5730283" y="5912414"/>
            <a:ext cx="4981683" cy="369332"/>
          </a:xfrm>
          <a:prstGeom prst="rect">
            <a:avLst/>
          </a:prstGeom>
          <a:noFill/>
        </p:spPr>
        <p:txBody>
          <a:bodyPr wrap="square">
            <a:spAutoFit/>
          </a:bodyPr>
          <a:lstStyle/>
          <a:p>
            <a:r>
              <a:rPr lang="en-US" dirty="0">
                <a:latin typeface="TimesTenLTStd-Roman"/>
              </a:rPr>
              <a:t>T</a:t>
            </a:r>
            <a:r>
              <a:rPr lang="en-US" sz="1800" b="0" i="0" u="none" strike="noStrike" baseline="0" dirty="0">
                <a:latin typeface="TimesTenLTStd-Roman"/>
              </a:rPr>
              <a:t>he same answer as obtained in previous Example</a:t>
            </a:r>
            <a:endParaRPr lang="en-IN" dirty="0"/>
          </a:p>
        </p:txBody>
      </p:sp>
    </p:spTree>
    <p:extLst>
      <p:ext uri="{BB962C8B-B14F-4D97-AF65-F5344CB8AC3E}">
        <p14:creationId xmlns:p14="http://schemas.microsoft.com/office/powerpoint/2010/main" val="1600871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B669F-AAE6-F029-8A0B-79AB52CD4B38}"/>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83B61072-6610-CCC6-48E1-83B998C83ECA}"/>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20F71D0A-A489-1AE5-F998-0BEC90D7682D}"/>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E95C8D26-DF9C-7558-4A73-D857E7BB7958}"/>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71D9F2C2-E441-9D03-8995-103B51E45D22}"/>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69A7FFEB-92A6-B347-76DA-703BC0A75860}"/>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43F553F9-20A5-F6B6-97D4-32E191C54573}"/>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7E3A1DAE-2747-53FD-77C7-55BC69EEB221}"/>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04BBD132-4CC0-12BE-FE2F-FC3900C2C1CE}"/>
              </a:ext>
            </a:extLst>
          </p:cNvPr>
          <p:cNvSpPr txBox="1"/>
          <p:nvPr/>
        </p:nvSpPr>
        <p:spPr>
          <a:xfrm>
            <a:off x="1776000" y="335864"/>
            <a:ext cx="6223518" cy="369332"/>
          </a:xfrm>
          <a:prstGeom prst="rect">
            <a:avLst/>
          </a:prstGeom>
          <a:noFill/>
        </p:spPr>
        <p:txBody>
          <a:bodyPr wrap="square">
            <a:spAutoFit/>
          </a:bodyPr>
          <a:lstStyle/>
          <a:p>
            <a:r>
              <a:rPr lang="en-IN" sz="1800" b="1" i="0" u="none" strike="noStrike" baseline="0" dirty="0">
                <a:solidFill>
                  <a:srgbClr val="00AEF0"/>
                </a:solidFill>
                <a:latin typeface="StoneSansStd-Bold"/>
              </a:rPr>
              <a:t>Standard Forms</a:t>
            </a:r>
            <a:endParaRPr lang="en-IN" dirty="0"/>
          </a:p>
        </p:txBody>
      </p:sp>
      <p:pic>
        <p:nvPicPr>
          <p:cNvPr id="12" name="Picture 11">
            <a:extLst>
              <a:ext uri="{FF2B5EF4-FFF2-40B4-BE49-F238E27FC236}">
                <a16:creationId xmlns:a16="http://schemas.microsoft.com/office/drawing/2014/main" id="{C1561AAA-4359-1BC9-B96E-F6AD7765F48E}"/>
              </a:ext>
            </a:extLst>
          </p:cNvPr>
          <p:cNvPicPr>
            <a:picLocks noChangeAspect="1"/>
          </p:cNvPicPr>
          <p:nvPr/>
        </p:nvPicPr>
        <p:blipFill>
          <a:blip r:embed="rId3"/>
          <a:stretch>
            <a:fillRect/>
          </a:stretch>
        </p:blipFill>
        <p:spPr>
          <a:xfrm>
            <a:off x="1850002" y="2572994"/>
            <a:ext cx="2989829" cy="369332"/>
          </a:xfrm>
          <a:prstGeom prst="rect">
            <a:avLst/>
          </a:prstGeom>
        </p:spPr>
      </p:pic>
      <p:sp>
        <p:nvSpPr>
          <p:cNvPr id="14" name="TextBox 13">
            <a:extLst>
              <a:ext uri="{FF2B5EF4-FFF2-40B4-BE49-F238E27FC236}">
                <a16:creationId xmlns:a16="http://schemas.microsoft.com/office/drawing/2014/main" id="{3F6CA15A-C393-0B61-B5D1-DE985DAB5292}"/>
              </a:ext>
            </a:extLst>
          </p:cNvPr>
          <p:cNvSpPr txBox="1"/>
          <p:nvPr/>
        </p:nvSpPr>
        <p:spPr>
          <a:xfrm>
            <a:off x="1416000" y="730984"/>
            <a:ext cx="4742028" cy="1569660"/>
          </a:xfrm>
          <a:prstGeom prst="rect">
            <a:avLst/>
          </a:prstGeom>
          <a:noFill/>
        </p:spPr>
        <p:txBody>
          <a:bodyPr wrap="square">
            <a:spAutoFit/>
          </a:bodyPr>
          <a:lstStyle/>
          <a:p>
            <a:pPr algn="just"/>
            <a:r>
              <a:rPr lang="en-US" sz="1600" dirty="0"/>
              <a:t>The </a:t>
            </a:r>
            <a:r>
              <a:rPr lang="en-US" sz="1600" i="1" dirty="0"/>
              <a:t>sum of products </a:t>
            </a:r>
            <a:r>
              <a:rPr lang="en-US" sz="1600" dirty="0"/>
              <a:t>is a Boolean expression containing AND terms, called </a:t>
            </a:r>
            <a:r>
              <a:rPr lang="en-US" sz="1600" i="1" dirty="0"/>
              <a:t>product terms, </a:t>
            </a:r>
            <a:r>
              <a:rPr lang="en-US" sz="1600" dirty="0"/>
              <a:t>with one or more literals each. The </a:t>
            </a:r>
            <a:r>
              <a:rPr lang="en-US" sz="1600" i="1" dirty="0"/>
              <a:t>sum </a:t>
            </a:r>
            <a:r>
              <a:rPr lang="en-US" sz="1600" dirty="0"/>
              <a:t>denotes the ORing of these terms. An example of a function expressed as a sum of products is</a:t>
            </a:r>
            <a:r>
              <a:rPr lang="en-IN" sz="1600" b="0" i="0" u="none" strike="noStrike" baseline="0" dirty="0">
                <a:latin typeface="TimesTenLTStd-Roman"/>
              </a:rPr>
              <a:t>An </a:t>
            </a:r>
            <a:r>
              <a:rPr lang="en-US" sz="1600" b="0" i="0" u="none" strike="noStrike" baseline="0" dirty="0">
                <a:latin typeface="TimesTenLTStd-Roman"/>
              </a:rPr>
              <a:t>example of a function expressed as a sum of products is</a:t>
            </a:r>
            <a:endParaRPr lang="en-IN" sz="1600" dirty="0"/>
          </a:p>
        </p:txBody>
      </p:sp>
      <p:sp>
        <p:nvSpPr>
          <p:cNvPr id="16" name="TextBox 15">
            <a:extLst>
              <a:ext uri="{FF2B5EF4-FFF2-40B4-BE49-F238E27FC236}">
                <a16:creationId xmlns:a16="http://schemas.microsoft.com/office/drawing/2014/main" id="{B2E19380-576A-F4DB-EA99-62961310D0D7}"/>
              </a:ext>
            </a:extLst>
          </p:cNvPr>
          <p:cNvSpPr txBox="1"/>
          <p:nvPr/>
        </p:nvSpPr>
        <p:spPr>
          <a:xfrm>
            <a:off x="1335494" y="3227926"/>
            <a:ext cx="4785138" cy="923330"/>
          </a:xfrm>
          <a:prstGeom prst="rect">
            <a:avLst/>
          </a:prstGeom>
          <a:noFill/>
        </p:spPr>
        <p:txBody>
          <a:bodyPr wrap="square">
            <a:spAutoFit/>
          </a:bodyPr>
          <a:lstStyle/>
          <a:p>
            <a:pPr algn="l"/>
            <a:r>
              <a:rPr lang="en-US" sz="1800" b="0" i="0" u="none" strike="noStrike" baseline="0" dirty="0">
                <a:latin typeface="TimesTenLTStd-Roman"/>
              </a:rPr>
              <a:t>The expression has three product terms, with one, two, and three literals. Their sum is, in effect, an OR operation.</a:t>
            </a:r>
            <a:endParaRPr lang="en-IN" dirty="0"/>
          </a:p>
        </p:txBody>
      </p:sp>
      <p:pic>
        <p:nvPicPr>
          <p:cNvPr id="18" name="Picture 17">
            <a:extLst>
              <a:ext uri="{FF2B5EF4-FFF2-40B4-BE49-F238E27FC236}">
                <a16:creationId xmlns:a16="http://schemas.microsoft.com/office/drawing/2014/main" id="{9FE824E9-BD85-E2B0-A373-991830994803}"/>
              </a:ext>
            </a:extLst>
          </p:cNvPr>
          <p:cNvPicPr>
            <a:picLocks noChangeAspect="1"/>
          </p:cNvPicPr>
          <p:nvPr/>
        </p:nvPicPr>
        <p:blipFill>
          <a:blip r:embed="rId4"/>
          <a:stretch>
            <a:fillRect/>
          </a:stretch>
        </p:blipFill>
        <p:spPr>
          <a:xfrm>
            <a:off x="1883987" y="4148401"/>
            <a:ext cx="3806054" cy="1860273"/>
          </a:xfrm>
          <a:prstGeom prst="rect">
            <a:avLst/>
          </a:prstGeom>
        </p:spPr>
      </p:pic>
      <p:sp>
        <p:nvSpPr>
          <p:cNvPr id="20" name="TextBox 19">
            <a:extLst>
              <a:ext uri="{FF2B5EF4-FFF2-40B4-BE49-F238E27FC236}">
                <a16:creationId xmlns:a16="http://schemas.microsoft.com/office/drawing/2014/main" id="{AE2E26A3-9913-514B-1773-5543CE3471E1}"/>
              </a:ext>
            </a:extLst>
          </p:cNvPr>
          <p:cNvSpPr txBox="1"/>
          <p:nvPr/>
        </p:nvSpPr>
        <p:spPr>
          <a:xfrm>
            <a:off x="6531963" y="675054"/>
            <a:ext cx="5138706" cy="1477328"/>
          </a:xfrm>
          <a:prstGeom prst="rect">
            <a:avLst/>
          </a:prstGeom>
          <a:noFill/>
        </p:spPr>
        <p:txBody>
          <a:bodyPr wrap="square">
            <a:spAutoFit/>
          </a:bodyPr>
          <a:lstStyle/>
          <a:p>
            <a:pPr algn="l"/>
            <a:r>
              <a:rPr lang="en-US" sz="1800" b="0" i="0" u="none" strike="noStrike" baseline="0" dirty="0">
                <a:latin typeface="TimesTenLTStd-Roman"/>
              </a:rPr>
              <a:t>A </a:t>
            </a:r>
            <a:r>
              <a:rPr lang="en-US" sz="1800" b="0" i="1" u="none" strike="noStrike" baseline="0" dirty="0">
                <a:latin typeface="TimesTenLTStd-Italic"/>
              </a:rPr>
              <a:t>product of sums </a:t>
            </a:r>
            <a:r>
              <a:rPr lang="en-US" sz="1800" b="0" i="0" u="none" strike="noStrike" baseline="0" dirty="0">
                <a:latin typeface="TimesTenLTStd-Roman"/>
              </a:rPr>
              <a:t>is a Boolean expression containing OR terms, called </a:t>
            </a:r>
            <a:r>
              <a:rPr lang="en-US" sz="1800" b="0" i="1" u="none" strike="noStrike" baseline="0" dirty="0">
                <a:latin typeface="TimesTenLTStd-Italic"/>
              </a:rPr>
              <a:t>sum terms</a:t>
            </a:r>
            <a:r>
              <a:rPr lang="en-US" sz="1800" b="0" i="0" u="none" strike="noStrike" baseline="0" dirty="0">
                <a:latin typeface="TimesTenLTStd-Roman"/>
              </a:rPr>
              <a:t>. Each term may have any number of literals. The </a:t>
            </a:r>
            <a:r>
              <a:rPr lang="en-US" sz="1800" b="0" i="1" u="none" strike="noStrike" baseline="0" dirty="0">
                <a:latin typeface="TimesTenLTStd-Italic"/>
              </a:rPr>
              <a:t>product </a:t>
            </a:r>
            <a:r>
              <a:rPr lang="en-US" sz="1800" b="0" i="0" u="none" strike="noStrike" baseline="0" dirty="0">
                <a:latin typeface="TimesTenLTStd-Roman"/>
              </a:rPr>
              <a:t>denotes the ANDing of these terms. An example of a function expressed as a product of sums is</a:t>
            </a:r>
            <a:endParaRPr lang="en-IN" dirty="0"/>
          </a:p>
        </p:txBody>
      </p:sp>
      <p:pic>
        <p:nvPicPr>
          <p:cNvPr id="22" name="Picture 21">
            <a:extLst>
              <a:ext uri="{FF2B5EF4-FFF2-40B4-BE49-F238E27FC236}">
                <a16:creationId xmlns:a16="http://schemas.microsoft.com/office/drawing/2014/main" id="{6B0280C0-939B-BBD0-CBC5-FF6AB74317E2}"/>
              </a:ext>
            </a:extLst>
          </p:cNvPr>
          <p:cNvPicPr>
            <a:picLocks noChangeAspect="1"/>
          </p:cNvPicPr>
          <p:nvPr/>
        </p:nvPicPr>
        <p:blipFill>
          <a:blip r:embed="rId5"/>
          <a:stretch>
            <a:fillRect/>
          </a:stretch>
        </p:blipFill>
        <p:spPr>
          <a:xfrm>
            <a:off x="6688019" y="2645030"/>
            <a:ext cx="4264724" cy="404240"/>
          </a:xfrm>
          <a:prstGeom prst="rect">
            <a:avLst/>
          </a:prstGeom>
        </p:spPr>
      </p:pic>
      <p:pic>
        <p:nvPicPr>
          <p:cNvPr id="24" name="Picture 23">
            <a:extLst>
              <a:ext uri="{FF2B5EF4-FFF2-40B4-BE49-F238E27FC236}">
                <a16:creationId xmlns:a16="http://schemas.microsoft.com/office/drawing/2014/main" id="{057A82AB-B11D-3486-CC6F-1631DDE6C0B7}"/>
              </a:ext>
            </a:extLst>
          </p:cNvPr>
          <p:cNvPicPr>
            <a:picLocks noChangeAspect="1"/>
          </p:cNvPicPr>
          <p:nvPr/>
        </p:nvPicPr>
        <p:blipFill>
          <a:blip r:embed="rId6"/>
          <a:stretch>
            <a:fillRect/>
          </a:stretch>
        </p:blipFill>
        <p:spPr>
          <a:xfrm>
            <a:off x="6816000" y="4322673"/>
            <a:ext cx="3806054" cy="1860273"/>
          </a:xfrm>
          <a:prstGeom prst="rect">
            <a:avLst/>
          </a:prstGeom>
        </p:spPr>
      </p:pic>
      <p:sp>
        <p:nvSpPr>
          <p:cNvPr id="26" name="TextBox 25">
            <a:extLst>
              <a:ext uri="{FF2B5EF4-FFF2-40B4-BE49-F238E27FC236}">
                <a16:creationId xmlns:a16="http://schemas.microsoft.com/office/drawing/2014/main" id="{8A10FE13-A6C2-0FCC-5345-5E3A3FC754B0}"/>
              </a:ext>
            </a:extLst>
          </p:cNvPr>
          <p:cNvSpPr txBox="1"/>
          <p:nvPr/>
        </p:nvSpPr>
        <p:spPr>
          <a:xfrm>
            <a:off x="6496996" y="3201955"/>
            <a:ext cx="4965527" cy="923330"/>
          </a:xfrm>
          <a:prstGeom prst="rect">
            <a:avLst/>
          </a:prstGeom>
          <a:noFill/>
        </p:spPr>
        <p:txBody>
          <a:bodyPr wrap="square">
            <a:spAutoFit/>
          </a:bodyPr>
          <a:lstStyle/>
          <a:p>
            <a:pPr algn="l"/>
            <a:r>
              <a:rPr lang="en-US" sz="1800" b="0" i="0" u="none" strike="noStrike" baseline="0" dirty="0">
                <a:latin typeface="TimesTenLTStd-Roman"/>
              </a:rPr>
              <a:t>The expression has three product terms, with one, two, and three literals. Their sum is, in effect, an OR operation.</a:t>
            </a:r>
            <a:endParaRPr lang="en-IN" dirty="0"/>
          </a:p>
        </p:txBody>
      </p:sp>
      <p:sp>
        <p:nvSpPr>
          <p:cNvPr id="28" name="TextBox 27">
            <a:extLst>
              <a:ext uri="{FF2B5EF4-FFF2-40B4-BE49-F238E27FC236}">
                <a16:creationId xmlns:a16="http://schemas.microsoft.com/office/drawing/2014/main" id="{8B340DE8-C9B6-72E8-2CDF-FD018E52BE4A}"/>
              </a:ext>
            </a:extLst>
          </p:cNvPr>
          <p:cNvSpPr txBox="1"/>
          <p:nvPr/>
        </p:nvSpPr>
        <p:spPr>
          <a:xfrm>
            <a:off x="4044247" y="6206062"/>
            <a:ext cx="3111759" cy="369332"/>
          </a:xfrm>
          <a:prstGeom prst="rect">
            <a:avLst/>
          </a:prstGeom>
          <a:noFill/>
        </p:spPr>
        <p:txBody>
          <a:bodyPr wrap="square">
            <a:spAutoFit/>
          </a:bodyPr>
          <a:lstStyle/>
          <a:p>
            <a:r>
              <a:rPr lang="en-IN" sz="1800" b="1" i="0" u="none" strike="noStrike" baseline="0" dirty="0">
                <a:solidFill>
                  <a:srgbClr val="00AEF0"/>
                </a:solidFill>
                <a:latin typeface="StoneSansStd-Semibold"/>
              </a:rPr>
              <a:t>Fig: Two‐level implementation</a:t>
            </a:r>
            <a:endParaRPr lang="en-IN" dirty="0"/>
          </a:p>
        </p:txBody>
      </p:sp>
    </p:spTree>
    <p:extLst>
      <p:ext uri="{BB962C8B-B14F-4D97-AF65-F5344CB8AC3E}">
        <p14:creationId xmlns:p14="http://schemas.microsoft.com/office/powerpoint/2010/main" val="3139541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14274-A0F7-6B8D-8119-EDC07378FF2C}"/>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C679E451-0606-49C1-DEFB-E552FD9E03BD}"/>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F4BD5DFE-3E5B-2D24-8B48-A5E4EC14BEF9}"/>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6ADB50CF-1845-C45B-9AC4-825128E789A4}"/>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FA68CDD6-FE3C-041C-77FD-2DF253F3F581}"/>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3D702F00-8488-9C4F-3739-0C043A939638}"/>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5438CA7D-7AA0-CEEE-E8BD-83E876FDA056}"/>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E316F7B3-A9DB-B6BA-E657-E14F27C153E9}"/>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C3408FC5-23D1-E87D-0EF5-9297B9545A80}"/>
              </a:ext>
            </a:extLst>
          </p:cNvPr>
          <p:cNvSpPr txBox="1"/>
          <p:nvPr/>
        </p:nvSpPr>
        <p:spPr>
          <a:xfrm>
            <a:off x="1776000" y="622669"/>
            <a:ext cx="8640000" cy="369332"/>
          </a:xfrm>
          <a:prstGeom prst="rect">
            <a:avLst/>
          </a:prstGeom>
          <a:noFill/>
        </p:spPr>
        <p:txBody>
          <a:bodyPr wrap="square">
            <a:spAutoFit/>
          </a:bodyPr>
          <a:lstStyle/>
          <a:p>
            <a:r>
              <a:rPr lang="en-US" sz="1800" b="0" i="0" u="none" strike="noStrike" baseline="0" dirty="0">
                <a:latin typeface="TimesTenLTStd-Roman"/>
              </a:rPr>
              <a:t>A Boolean function may be expressed in a nonstandard form. For example, the function</a:t>
            </a:r>
            <a:endParaRPr lang="en-IN" dirty="0"/>
          </a:p>
        </p:txBody>
      </p:sp>
      <p:sp>
        <p:nvSpPr>
          <p:cNvPr id="12" name="TextBox 11">
            <a:extLst>
              <a:ext uri="{FF2B5EF4-FFF2-40B4-BE49-F238E27FC236}">
                <a16:creationId xmlns:a16="http://schemas.microsoft.com/office/drawing/2014/main" id="{14A2A88F-63FC-0729-512B-20B343EC64AD}"/>
              </a:ext>
            </a:extLst>
          </p:cNvPr>
          <p:cNvSpPr txBox="1"/>
          <p:nvPr/>
        </p:nvSpPr>
        <p:spPr>
          <a:xfrm>
            <a:off x="2856000" y="1269000"/>
            <a:ext cx="6223518" cy="369332"/>
          </a:xfrm>
          <a:prstGeom prst="rect">
            <a:avLst/>
          </a:prstGeom>
          <a:noFill/>
        </p:spPr>
        <p:txBody>
          <a:bodyPr wrap="square">
            <a:spAutoFit/>
          </a:bodyPr>
          <a:lstStyle/>
          <a:p>
            <a:r>
              <a:rPr lang="de-DE" sz="1800" b="0" i="1" u="none" strike="noStrike" baseline="0" dirty="0">
                <a:latin typeface="TimesTenLTStd-Italic"/>
              </a:rPr>
              <a:t>F</a:t>
            </a:r>
            <a:r>
              <a:rPr lang="de-DE" sz="800" b="0" i="0" u="none" strike="noStrike" baseline="0" dirty="0">
                <a:latin typeface="TimesTenLTStd-Roman"/>
              </a:rPr>
              <a:t>3 </a:t>
            </a:r>
            <a:r>
              <a:rPr lang="de-DE" sz="1800" b="0" i="0" u="none" strike="noStrike" baseline="0" dirty="0">
                <a:latin typeface="PearsonMATH08"/>
              </a:rPr>
              <a:t>= </a:t>
            </a:r>
            <a:r>
              <a:rPr lang="de-DE" sz="1800" b="0" i="1" u="none" strike="noStrike" baseline="0" dirty="0">
                <a:latin typeface="TimesTenLTStd-Italic"/>
              </a:rPr>
              <a:t>AB </a:t>
            </a:r>
            <a:r>
              <a:rPr lang="de-DE" sz="1800" b="0" i="0" u="none" strike="noStrike" baseline="0" dirty="0">
                <a:latin typeface="PearsonMATH02"/>
              </a:rPr>
              <a:t>+ </a:t>
            </a:r>
            <a:r>
              <a:rPr lang="de-DE" sz="1800" b="0" i="1" u="none" strike="noStrike" baseline="0" dirty="0">
                <a:latin typeface="TimesTenLTStd-Italic"/>
              </a:rPr>
              <a:t>C</a:t>
            </a:r>
            <a:r>
              <a:rPr lang="de-DE" sz="1800" b="0" i="0" u="none" strike="noStrike" baseline="0" dirty="0">
                <a:latin typeface="TimesTenLTStd-Roman"/>
              </a:rPr>
              <a:t>(</a:t>
            </a:r>
            <a:r>
              <a:rPr lang="de-DE" sz="1800" b="0" i="1" u="none" strike="noStrike" baseline="0" dirty="0">
                <a:latin typeface="TimesTenLTStd-Italic"/>
              </a:rPr>
              <a:t>D </a:t>
            </a:r>
            <a:r>
              <a:rPr lang="de-DE" sz="1800" b="0" i="0" u="none" strike="noStrike" baseline="0" dirty="0">
                <a:latin typeface="PearsonMATH02"/>
              </a:rPr>
              <a:t>+ </a:t>
            </a:r>
            <a:r>
              <a:rPr lang="de-DE" sz="1800" b="0" i="1" u="none" strike="noStrike" baseline="0" dirty="0">
                <a:latin typeface="TimesTenLTStd-Italic"/>
              </a:rPr>
              <a:t>E</a:t>
            </a:r>
            <a:r>
              <a:rPr lang="de-DE" sz="1800" b="0" i="0" u="none" strike="noStrike" baseline="0" dirty="0">
                <a:latin typeface="TimesTenLTStd-Roman"/>
              </a:rPr>
              <a:t>)</a:t>
            </a:r>
            <a:endParaRPr lang="en-IN" dirty="0"/>
          </a:p>
        </p:txBody>
      </p:sp>
      <p:sp>
        <p:nvSpPr>
          <p:cNvPr id="14" name="TextBox 13">
            <a:extLst>
              <a:ext uri="{FF2B5EF4-FFF2-40B4-BE49-F238E27FC236}">
                <a16:creationId xmlns:a16="http://schemas.microsoft.com/office/drawing/2014/main" id="{C31682D5-C2FD-5623-7209-EEC09ED7C93A}"/>
              </a:ext>
            </a:extLst>
          </p:cNvPr>
          <p:cNvSpPr txBox="1"/>
          <p:nvPr/>
        </p:nvSpPr>
        <p:spPr>
          <a:xfrm>
            <a:off x="1382523" y="1729324"/>
            <a:ext cx="10157316" cy="2031325"/>
          </a:xfrm>
          <a:prstGeom prst="rect">
            <a:avLst/>
          </a:prstGeom>
          <a:noFill/>
        </p:spPr>
        <p:txBody>
          <a:bodyPr wrap="square">
            <a:spAutoFit/>
          </a:bodyPr>
          <a:lstStyle/>
          <a:p>
            <a:pPr algn="l"/>
            <a:r>
              <a:rPr lang="en-US" sz="1800" b="0" i="0" u="none" strike="noStrike" baseline="0" dirty="0">
                <a:latin typeface="TimesTenLTStd-Roman"/>
              </a:rPr>
              <a:t>This is neither in sum‐of‐products nor in product‐of‐sums form. The implementation of this expression is shown in Fig. (a) and requires two AND gates and two OR gates. There are three levels of gating in this circuit. </a:t>
            </a:r>
          </a:p>
          <a:p>
            <a:pPr algn="l"/>
            <a:endParaRPr lang="en-US" dirty="0">
              <a:latin typeface="TimesTenLTStd-Roman"/>
            </a:endParaRPr>
          </a:p>
          <a:p>
            <a:pPr algn="l"/>
            <a:r>
              <a:rPr lang="en-US" sz="1800" b="0" i="0" u="none" strike="noStrike" baseline="0" dirty="0">
                <a:latin typeface="TimesTenLTStd-Roman"/>
              </a:rPr>
              <a:t>It can be changed to a standard form by using the distributive law to remove the parentheses:</a:t>
            </a:r>
          </a:p>
          <a:p>
            <a:pPr algn="l"/>
            <a:endParaRPr lang="de-DE" sz="1800" b="0" i="1" u="none" strike="noStrike" baseline="0" dirty="0">
              <a:latin typeface="TimesTenLTStd-Italic"/>
            </a:endParaRPr>
          </a:p>
          <a:p>
            <a:pPr algn="l"/>
            <a:r>
              <a:rPr lang="de-DE" sz="1800" b="0" i="1" u="none" strike="noStrike" baseline="0" dirty="0">
                <a:latin typeface="TimesTenLTStd-Italic"/>
              </a:rPr>
              <a:t>F</a:t>
            </a:r>
            <a:r>
              <a:rPr lang="de-DE" sz="800" b="0" i="0" u="none" strike="noStrike" baseline="0" dirty="0">
                <a:latin typeface="TimesTenLTStd-Roman"/>
              </a:rPr>
              <a:t>3 </a:t>
            </a:r>
            <a:r>
              <a:rPr lang="de-DE" sz="1800" b="0" i="0" u="none" strike="noStrike" baseline="0" dirty="0">
                <a:latin typeface="PearsonMATH08"/>
              </a:rPr>
              <a:t>= </a:t>
            </a:r>
            <a:r>
              <a:rPr lang="de-DE" sz="1800" b="0" i="1" u="none" strike="noStrike" baseline="0" dirty="0">
                <a:latin typeface="TimesTenLTStd-Italic"/>
              </a:rPr>
              <a:t>AB </a:t>
            </a:r>
            <a:r>
              <a:rPr lang="de-DE" sz="1800" b="0" i="0" u="none" strike="noStrike" baseline="0" dirty="0">
                <a:latin typeface="PearsonMATH02"/>
              </a:rPr>
              <a:t>+ </a:t>
            </a:r>
            <a:r>
              <a:rPr lang="de-DE" sz="1800" b="0" i="1" u="none" strike="noStrike" baseline="0" dirty="0">
                <a:latin typeface="TimesTenLTStd-Italic"/>
              </a:rPr>
              <a:t>C</a:t>
            </a:r>
            <a:r>
              <a:rPr lang="de-DE" sz="1800" b="0" i="0" u="none" strike="noStrike" baseline="0" dirty="0">
                <a:latin typeface="TimesTenLTStd-Roman"/>
              </a:rPr>
              <a:t>(</a:t>
            </a:r>
            <a:r>
              <a:rPr lang="de-DE" sz="1800" b="0" i="1" u="none" strike="noStrike" baseline="0" dirty="0">
                <a:latin typeface="TimesTenLTStd-Italic"/>
              </a:rPr>
              <a:t>D </a:t>
            </a:r>
            <a:r>
              <a:rPr lang="de-DE" sz="1800" b="0" i="0" u="none" strike="noStrike" baseline="0" dirty="0">
                <a:latin typeface="PearsonMATH02"/>
              </a:rPr>
              <a:t>+ </a:t>
            </a:r>
            <a:r>
              <a:rPr lang="de-DE" sz="1800" b="0" i="1" u="none" strike="noStrike" baseline="0" dirty="0">
                <a:latin typeface="TimesTenLTStd-Italic"/>
              </a:rPr>
              <a:t>E</a:t>
            </a:r>
            <a:r>
              <a:rPr lang="de-DE" sz="1800" b="0" i="0" u="none" strike="noStrike" baseline="0" dirty="0">
                <a:latin typeface="TimesTenLTStd-Roman"/>
              </a:rPr>
              <a:t>) </a:t>
            </a:r>
            <a:r>
              <a:rPr lang="de-DE" sz="1800" b="0" i="0" u="none" strike="noStrike" baseline="0" dirty="0">
                <a:latin typeface="PearsonMATH08"/>
              </a:rPr>
              <a:t>= </a:t>
            </a:r>
            <a:r>
              <a:rPr lang="de-DE" sz="1800" b="0" i="1" u="none" strike="noStrike" baseline="0" dirty="0">
                <a:latin typeface="TimesTenLTStd-Italic"/>
              </a:rPr>
              <a:t>AB </a:t>
            </a:r>
            <a:r>
              <a:rPr lang="de-DE" sz="1800" b="0" i="0" u="none" strike="noStrike" baseline="0" dirty="0">
                <a:latin typeface="PearsonMATH02"/>
              </a:rPr>
              <a:t>+ </a:t>
            </a:r>
            <a:r>
              <a:rPr lang="de-DE" sz="1800" b="0" i="1" u="none" strike="noStrike" baseline="0" dirty="0">
                <a:latin typeface="TimesTenLTStd-Italic"/>
              </a:rPr>
              <a:t>CD </a:t>
            </a:r>
            <a:r>
              <a:rPr lang="de-DE" sz="1800" b="0" i="0" u="none" strike="noStrike" baseline="0" dirty="0">
                <a:latin typeface="PearsonMATH02"/>
              </a:rPr>
              <a:t>+ </a:t>
            </a:r>
            <a:r>
              <a:rPr lang="de-DE" sz="1800" b="0" i="1" u="none" strike="noStrike" baseline="0" dirty="0">
                <a:latin typeface="TimesTenLTStd-Italic"/>
              </a:rPr>
              <a:t>CE</a:t>
            </a:r>
            <a:endParaRPr lang="en-IN" dirty="0"/>
          </a:p>
        </p:txBody>
      </p:sp>
      <p:pic>
        <p:nvPicPr>
          <p:cNvPr id="16" name="Picture 15">
            <a:extLst>
              <a:ext uri="{FF2B5EF4-FFF2-40B4-BE49-F238E27FC236}">
                <a16:creationId xmlns:a16="http://schemas.microsoft.com/office/drawing/2014/main" id="{E8CD0BF7-AAA3-C216-CFBC-21D9935B93E9}"/>
              </a:ext>
            </a:extLst>
          </p:cNvPr>
          <p:cNvPicPr>
            <a:picLocks noChangeAspect="1"/>
          </p:cNvPicPr>
          <p:nvPr/>
        </p:nvPicPr>
        <p:blipFill>
          <a:blip r:embed="rId3"/>
          <a:stretch>
            <a:fillRect/>
          </a:stretch>
        </p:blipFill>
        <p:spPr>
          <a:xfrm>
            <a:off x="2856000" y="3789000"/>
            <a:ext cx="6480000" cy="2520000"/>
          </a:xfrm>
          <a:prstGeom prst="rect">
            <a:avLst/>
          </a:prstGeom>
        </p:spPr>
      </p:pic>
      <p:sp>
        <p:nvSpPr>
          <p:cNvPr id="18" name="TextBox 17">
            <a:extLst>
              <a:ext uri="{FF2B5EF4-FFF2-40B4-BE49-F238E27FC236}">
                <a16:creationId xmlns:a16="http://schemas.microsoft.com/office/drawing/2014/main" id="{A3B9D1DC-BEE0-9370-8948-E28BD5ADBFA9}"/>
              </a:ext>
            </a:extLst>
          </p:cNvPr>
          <p:cNvSpPr txBox="1"/>
          <p:nvPr/>
        </p:nvSpPr>
        <p:spPr>
          <a:xfrm>
            <a:off x="3235347" y="6337351"/>
            <a:ext cx="4660653" cy="369332"/>
          </a:xfrm>
          <a:prstGeom prst="rect">
            <a:avLst/>
          </a:prstGeom>
          <a:noFill/>
        </p:spPr>
        <p:txBody>
          <a:bodyPr wrap="square">
            <a:spAutoFit/>
          </a:bodyPr>
          <a:lstStyle/>
          <a:p>
            <a:r>
              <a:rPr lang="en-US" sz="1800" b="1" i="0" u="none" strike="noStrike" baseline="0" dirty="0">
                <a:solidFill>
                  <a:srgbClr val="00AEF0"/>
                </a:solidFill>
                <a:latin typeface="StoneSansStd-Semibold"/>
              </a:rPr>
              <a:t>Three‐ and two‐level implementation</a:t>
            </a:r>
            <a:endParaRPr lang="en-IN" dirty="0"/>
          </a:p>
        </p:txBody>
      </p:sp>
    </p:spTree>
    <p:extLst>
      <p:ext uri="{BB962C8B-B14F-4D97-AF65-F5344CB8AC3E}">
        <p14:creationId xmlns:p14="http://schemas.microsoft.com/office/powerpoint/2010/main" val="25428189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00994-50D9-C0AC-F157-727E20538271}"/>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FFCF9793-54E3-2B1D-9347-F5AAAF4BE14B}"/>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342ED289-8E64-25C6-43EC-9930BB4211CF}"/>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6C2E4D17-B68F-C2A1-958E-2ABAF43DAD6A}"/>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572C7AAB-818E-D448-893C-FC6FF87F8E95}"/>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50EEAF2B-0B5F-718B-5BAB-72D94FEF8E11}"/>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3BD89F9C-8050-44F4-6929-211133575868}"/>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13F50F07-6D18-4720-132E-FF041E94EB83}"/>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273510BD-2113-4BF9-43F5-C098CCFF52D6}"/>
              </a:ext>
            </a:extLst>
          </p:cNvPr>
          <p:cNvSpPr txBox="1"/>
          <p:nvPr/>
        </p:nvSpPr>
        <p:spPr>
          <a:xfrm>
            <a:off x="2136000" y="549000"/>
            <a:ext cx="6223518" cy="369332"/>
          </a:xfrm>
          <a:prstGeom prst="rect">
            <a:avLst/>
          </a:prstGeom>
          <a:noFill/>
        </p:spPr>
        <p:txBody>
          <a:bodyPr wrap="square">
            <a:spAutoFit/>
          </a:bodyPr>
          <a:lstStyle/>
          <a:p>
            <a:r>
              <a:rPr lang="en-IN" sz="1800" b="1" i="0" u="none" strike="noStrike" baseline="0" dirty="0">
                <a:solidFill>
                  <a:srgbClr val="00AEF0"/>
                </a:solidFill>
                <a:latin typeface="StoneSansStd-Bold"/>
              </a:rPr>
              <a:t>Positive and Negative Logic</a:t>
            </a:r>
            <a:endParaRPr lang="en-IN" dirty="0"/>
          </a:p>
        </p:txBody>
      </p:sp>
      <p:sp>
        <p:nvSpPr>
          <p:cNvPr id="12" name="TextBox 11">
            <a:extLst>
              <a:ext uri="{FF2B5EF4-FFF2-40B4-BE49-F238E27FC236}">
                <a16:creationId xmlns:a16="http://schemas.microsoft.com/office/drawing/2014/main" id="{2D0363F0-3BDF-4ACD-F962-6073109D037B}"/>
              </a:ext>
            </a:extLst>
          </p:cNvPr>
          <p:cNvSpPr txBox="1"/>
          <p:nvPr/>
        </p:nvSpPr>
        <p:spPr>
          <a:xfrm>
            <a:off x="1597912" y="909000"/>
            <a:ext cx="9654047" cy="2554545"/>
          </a:xfrm>
          <a:prstGeom prst="rect">
            <a:avLst/>
          </a:prstGeom>
          <a:noFill/>
        </p:spPr>
        <p:txBody>
          <a:bodyPr wrap="square">
            <a:spAutoFit/>
          </a:bodyPr>
          <a:lstStyle/>
          <a:p>
            <a:pPr algn="just"/>
            <a:r>
              <a:rPr lang="en-US" sz="2000" b="0" i="0" u="none" strike="noStrike" baseline="0" dirty="0">
                <a:latin typeface="TimesTenLTStd-Roman"/>
              </a:rPr>
              <a:t>The binary signal at the inputs and outputs of any gate has one of two values, except during transition. One signal value represents logic 1 and the other logic 0. Since two signal values are assigned to two logic values, there exist two different assignments of </a:t>
            </a:r>
            <a:r>
              <a:rPr lang="en-US" sz="2000" dirty="0"/>
              <a:t>signal level to logic value, as shown in Fig.</a:t>
            </a:r>
          </a:p>
          <a:p>
            <a:pPr algn="just"/>
            <a:endParaRPr lang="en-US" sz="2000" dirty="0"/>
          </a:p>
          <a:p>
            <a:pPr algn="just"/>
            <a:r>
              <a:rPr lang="en-US" sz="2000" dirty="0"/>
              <a:t>The higher signal level is designated by </a:t>
            </a:r>
            <a:r>
              <a:rPr lang="en-US" sz="2000" i="1" dirty="0"/>
              <a:t>H </a:t>
            </a:r>
            <a:r>
              <a:rPr lang="en-US" sz="2000" dirty="0"/>
              <a:t>and the lower signal level by </a:t>
            </a:r>
            <a:r>
              <a:rPr lang="en-US" sz="2000" i="1" dirty="0"/>
              <a:t>L</a:t>
            </a:r>
            <a:r>
              <a:rPr lang="en-US" sz="2000" dirty="0"/>
              <a:t>. </a:t>
            </a:r>
            <a:r>
              <a:rPr lang="en-US" sz="2000" b="1" dirty="0"/>
              <a:t>Choosing the high‐level </a:t>
            </a:r>
            <a:r>
              <a:rPr lang="en-US" sz="2000" b="1" i="1" dirty="0"/>
              <a:t>H </a:t>
            </a:r>
            <a:r>
              <a:rPr lang="en-US" sz="2000" b="1" dirty="0"/>
              <a:t>to represent logic 1 defines a positive logic system. Choosing the low‐level </a:t>
            </a:r>
            <a:r>
              <a:rPr lang="en-US" sz="2000" b="1" i="1" dirty="0"/>
              <a:t>L </a:t>
            </a:r>
            <a:r>
              <a:rPr lang="en-US" sz="2000" b="1" dirty="0"/>
              <a:t>to represent logic 1 defines a negative </a:t>
            </a:r>
            <a:r>
              <a:rPr lang="en-IN" sz="2000" b="1" dirty="0"/>
              <a:t>logic system.</a:t>
            </a:r>
            <a:endParaRPr lang="en-IN" sz="2000" dirty="0"/>
          </a:p>
        </p:txBody>
      </p:sp>
      <p:pic>
        <p:nvPicPr>
          <p:cNvPr id="14" name="Picture 13">
            <a:extLst>
              <a:ext uri="{FF2B5EF4-FFF2-40B4-BE49-F238E27FC236}">
                <a16:creationId xmlns:a16="http://schemas.microsoft.com/office/drawing/2014/main" id="{729C7F0E-80E1-02A8-58DE-87CDDCCA3728}"/>
              </a:ext>
            </a:extLst>
          </p:cNvPr>
          <p:cNvPicPr>
            <a:picLocks noChangeAspect="1"/>
          </p:cNvPicPr>
          <p:nvPr/>
        </p:nvPicPr>
        <p:blipFill>
          <a:blip r:embed="rId3"/>
          <a:stretch>
            <a:fillRect/>
          </a:stretch>
        </p:blipFill>
        <p:spPr>
          <a:xfrm>
            <a:off x="2467706" y="3789000"/>
            <a:ext cx="7560000" cy="2400159"/>
          </a:xfrm>
          <a:prstGeom prst="rect">
            <a:avLst/>
          </a:prstGeom>
        </p:spPr>
      </p:pic>
    </p:spTree>
    <p:extLst>
      <p:ext uri="{BB962C8B-B14F-4D97-AF65-F5344CB8AC3E}">
        <p14:creationId xmlns:p14="http://schemas.microsoft.com/office/powerpoint/2010/main" val="1536237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5DDD9-8797-B761-C16A-FCC321D15199}"/>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1505FAB0-CFDE-B22C-B3C5-06057095038D}"/>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C7E46827-A8AF-B2B7-C039-C1CAC5169932}"/>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118A61C4-3D5E-D0EE-7BA9-D444AA658833}"/>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8E27E63A-0E06-096A-084C-9B8C31072EE5}"/>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48955FC9-E841-DBE9-8AD4-A02365A2D32A}"/>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BDBC77FA-A098-85D7-04F9-367F108F92D8}"/>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B3729CC9-9EFA-DBE1-1CB4-E98845261F91}"/>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pic>
        <p:nvPicPr>
          <p:cNvPr id="9" name="Picture 8">
            <a:extLst>
              <a:ext uri="{FF2B5EF4-FFF2-40B4-BE49-F238E27FC236}">
                <a16:creationId xmlns:a16="http://schemas.microsoft.com/office/drawing/2014/main" id="{10E27992-ADA1-8F41-5B34-D36906CCFC50}"/>
              </a:ext>
            </a:extLst>
          </p:cNvPr>
          <p:cNvPicPr>
            <a:picLocks noChangeAspect="1"/>
          </p:cNvPicPr>
          <p:nvPr/>
        </p:nvPicPr>
        <p:blipFill>
          <a:blip r:embed="rId3"/>
          <a:stretch>
            <a:fillRect/>
          </a:stretch>
        </p:blipFill>
        <p:spPr>
          <a:xfrm>
            <a:off x="2856000" y="898455"/>
            <a:ext cx="5814871" cy="5789862"/>
          </a:xfrm>
          <a:prstGeom prst="rect">
            <a:avLst/>
          </a:prstGeom>
        </p:spPr>
      </p:pic>
      <p:sp>
        <p:nvSpPr>
          <p:cNvPr id="12" name="TextBox 11">
            <a:extLst>
              <a:ext uri="{FF2B5EF4-FFF2-40B4-BE49-F238E27FC236}">
                <a16:creationId xmlns:a16="http://schemas.microsoft.com/office/drawing/2014/main" id="{D85FB07F-7D22-D036-17A2-D15D3C7FA385}"/>
              </a:ext>
            </a:extLst>
          </p:cNvPr>
          <p:cNvSpPr txBox="1"/>
          <p:nvPr/>
        </p:nvSpPr>
        <p:spPr>
          <a:xfrm>
            <a:off x="1776000" y="169683"/>
            <a:ext cx="6223518" cy="369332"/>
          </a:xfrm>
          <a:prstGeom prst="rect">
            <a:avLst/>
          </a:prstGeom>
          <a:noFill/>
        </p:spPr>
        <p:txBody>
          <a:bodyPr wrap="square">
            <a:spAutoFit/>
          </a:bodyPr>
          <a:lstStyle/>
          <a:p>
            <a:r>
              <a:rPr lang="en-US" sz="1800" b="1" i="0" u="none" strike="noStrike" baseline="0" dirty="0">
                <a:solidFill>
                  <a:srgbClr val="00AEF0"/>
                </a:solidFill>
                <a:latin typeface="StoneSansStd-Semibold"/>
              </a:rPr>
              <a:t>Demonstration of positive and negative logic</a:t>
            </a:r>
            <a:endParaRPr lang="en-IN" dirty="0"/>
          </a:p>
        </p:txBody>
      </p:sp>
    </p:spTree>
    <p:extLst>
      <p:ext uri="{BB962C8B-B14F-4D97-AF65-F5344CB8AC3E}">
        <p14:creationId xmlns:p14="http://schemas.microsoft.com/office/powerpoint/2010/main" val="10999823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EE35C-C6DE-8DF0-98F3-4495C5D8FEA7}"/>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80049452-545D-461B-7590-1AA631B94D28}"/>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BCD16705-CA9C-2703-2A2E-BC4EA30D8F36}"/>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F25914C8-2F0C-66FD-D806-696E1B36F610}"/>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425478D1-C70F-76F4-B798-42819232F85A}"/>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4959FED3-D5F5-3CEB-B600-8269BB31D1AD}"/>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12713515-5FF3-0C4E-769D-1D6191438A27}"/>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6D7D37CF-1C22-0F3E-8C68-A4F9D440EC8A}"/>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3F088D5E-F5DE-2F32-0C2A-32D93D7647D7}"/>
              </a:ext>
            </a:extLst>
          </p:cNvPr>
          <p:cNvSpPr txBox="1"/>
          <p:nvPr/>
        </p:nvSpPr>
        <p:spPr>
          <a:xfrm>
            <a:off x="2136000" y="549000"/>
            <a:ext cx="6223518" cy="369332"/>
          </a:xfrm>
          <a:prstGeom prst="rect">
            <a:avLst/>
          </a:prstGeom>
          <a:noFill/>
        </p:spPr>
        <p:txBody>
          <a:bodyPr wrap="square">
            <a:spAutoFit/>
          </a:bodyPr>
          <a:lstStyle/>
          <a:p>
            <a:r>
              <a:rPr lang="en-IN" sz="1800" b="1" i="0" u="none" strike="noStrike" baseline="0" dirty="0">
                <a:solidFill>
                  <a:srgbClr val="00AEF0"/>
                </a:solidFill>
                <a:latin typeface="StoneSansStd-Semibold"/>
              </a:rPr>
              <a:t>THE MAP METHOD (</a:t>
            </a:r>
            <a:r>
              <a:rPr lang="en-US" i="1" dirty="0">
                <a:latin typeface="TimesTenLTStd-Italic"/>
              </a:rPr>
              <a:t>Karnaugh map </a:t>
            </a:r>
            <a:r>
              <a:rPr lang="en-US" dirty="0">
                <a:latin typeface="TimesTenLTStd-Roman"/>
              </a:rPr>
              <a:t>or </a:t>
            </a:r>
            <a:r>
              <a:rPr lang="en-US" i="1" dirty="0">
                <a:latin typeface="TimesTenLTStd-Italic"/>
              </a:rPr>
              <a:t>K-map) </a:t>
            </a:r>
            <a:endParaRPr lang="en-IN" dirty="0"/>
          </a:p>
        </p:txBody>
      </p:sp>
      <p:sp>
        <p:nvSpPr>
          <p:cNvPr id="11" name="TextBox 10">
            <a:extLst>
              <a:ext uri="{FF2B5EF4-FFF2-40B4-BE49-F238E27FC236}">
                <a16:creationId xmlns:a16="http://schemas.microsoft.com/office/drawing/2014/main" id="{20BAB419-CB1E-52B4-A2B9-0E68DE4CDEAD}"/>
              </a:ext>
            </a:extLst>
          </p:cNvPr>
          <p:cNvSpPr txBox="1"/>
          <p:nvPr/>
        </p:nvSpPr>
        <p:spPr>
          <a:xfrm>
            <a:off x="1227383" y="1144005"/>
            <a:ext cx="9696881" cy="3139321"/>
          </a:xfrm>
          <a:prstGeom prst="rect">
            <a:avLst/>
          </a:prstGeom>
          <a:noFill/>
        </p:spPr>
        <p:txBody>
          <a:bodyPr wrap="square">
            <a:spAutoFit/>
          </a:bodyPr>
          <a:lstStyle/>
          <a:p>
            <a:pPr marL="285750" indent="-285750" algn="just">
              <a:buFont typeface="Arial" panose="020B0604020202020204" pitchFamily="34" charset="0"/>
              <a:buChar char="•"/>
            </a:pPr>
            <a:r>
              <a:rPr lang="en-US" sz="1800" b="0" i="0" u="none" strike="noStrike" baseline="0" dirty="0">
                <a:latin typeface="TimesTenLTStd-Roman"/>
              </a:rPr>
              <a:t>The complexity of the digital logic gates that implement a Boolean function is directly related to the complexity of the algebraic expression from which the function is implemented.</a:t>
            </a:r>
          </a:p>
          <a:p>
            <a:pPr marL="285750" indent="-285750" algn="just">
              <a:buFont typeface="Arial" panose="020B0604020202020204" pitchFamily="34" charset="0"/>
              <a:buChar char="•"/>
            </a:pPr>
            <a:endParaRPr lang="en-US" sz="1800" b="0" i="0" u="none" strike="noStrike" baseline="0" dirty="0">
              <a:latin typeface="TimesTenLTStd-Roman"/>
            </a:endParaRPr>
          </a:p>
          <a:p>
            <a:pPr marL="285750" indent="-285750" algn="just">
              <a:buFont typeface="Arial" panose="020B0604020202020204" pitchFamily="34" charset="0"/>
              <a:buChar char="•"/>
            </a:pPr>
            <a:r>
              <a:rPr lang="en-US" sz="1800" b="0" i="0" u="none" strike="noStrike" baseline="0" dirty="0">
                <a:latin typeface="TimesTenLTStd-Roman"/>
              </a:rPr>
              <a:t>Although the truth table representation of a function is unique, when it is expressed algebraically it can appear in many different, but equivalent, forms. Boolean expressions may be simplified by algebraic means as discussed. </a:t>
            </a:r>
          </a:p>
          <a:p>
            <a:pPr marL="285750" indent="-285750" algn="just">
              <a:buFont typeface="Arial" panose="020B0604020202020204" pitchFamily="34" charset="0"/>
              <a:buChar char="•"/>
            </a:pPr>
            <a:endParaRPr lang="en-US" sz="1800" b="0" i="0" u="none" strike="noStrike" baseline="0" dirty="0">
              <a:latin typeface="TimesTenLTStd-Roman"/>
            </a:endParaRPr>
          </a:p>
          <a:p>
            <a:pPr marL="285750" indent="-285750" algn="just">
              <a:buFont typeface="Arial" panose="020B0604020202020204" pitchFamily="34" charset="0"/>
              <a:buChar char="•"/>
            </a:pPr>
            <a:r>
              <a:rPr lang="en-US" sz="1800" b="0" i="0" u="none" strike="noStrike" baseline="0" dirty="0">
                <a:latin typeface="TimesTenLTStd-Roman"/>
              </a:rPr>
              <a:t>However, this procedure of minimization is awkward because it lacks specific rules to predict each succeeding step in the manipulative process. The map method presented here provides a simple, straightforward procedure for minimizing Boolean functions. This method may be regarded as a pictorial form of a truth table. The map method is also known as the </a:t>
            </a:r>
            <a:r>
              <a:rPr lang="en-US" sz="1800" b="0" i="1" u="none" strike="noStrike" baseline="0" dirty="0">
                <a:latin typeface="TimesTenLTStd-Italic"/>
              </a:rPr>
              <a:t>Karnaugh map </a:t>
            </a:r>
            <a:r>
              <a:rPr lang="en-US" sz="1800" b="0" i="0" u="none" strike="noStrike" baseline="0" dirty="0">
                <a:latin typeface="TimesTenLTStd-Roman"/>
              </a:rPr>
              <a:t>or </a:t>
            </a:r>
            <a:r>
              <a:rPr lang="en-US" sz="1800" b="0" i="1" u="none" strike="noStrike" baseline="0" dirty="0">
                <a:latin typeface="TimesTenLTStd-Italic"/>
              </a:rPr>
              <a:t>K-map </a:t>
            </a:r>
            <a:r>
              <a:rPr lang="en-US" sz="1800" b="0" i="0" u="none" strike="noStrike" baseline="0" dirty="0">
                <a:latin typeface="TimesTenLTStd-Roman"/>
              </a:rPr>
              <a:t>.</a:t>
            </a:r>
            <a:endParaRPr lang="en-IN" dirty="0"/>
          </a:p>
        </p:txBody>
      </p:sp>
      <p:sp>
        <p:nvSpPr>
          <p:cNvPr id="13" name="TextBox 12">
            <a:extLst>
              <a:ext uri="{FF2B5EF4-FFF2-40B4-BE49-F238E27FC236}">
                <a16:creationId xmlns:a16="http://schemas.microsoft.com/office/drawing/2014/main" id="{3930D759-FF91-A2A4-92A5-255A3460F511}"/>
              </a:ext>
            </a:extLst>
          </p:cNvPr>
          <p:cNvSpPr txBox="1"/>
          <p:nvPr/>
        </p:nvSpPr>
        <p:spPr>
          <a:xfrm>
            <a:off x="1979755" y="4509000"/>
            <a:ext cx="6223518" cy="369332"/>
          </a:xfrm>
          <a:prstGeom prst="rect">
            <a:avLst/>
          </a:prstGeom>
          <a:noFill/>
        </p:spPr>
        <p:txBody>
          <a:bodyPr wrap="square">
            <a:spAutoFit/>
          </a:bodyPr>
          <a:lstStyle/>
          <a:p>
            <a:r>
              <a:rPr lang="en-IN" sz="1800" b="1" i="0" u="none" strike="noStrike" baseline="0" dirty="0">
                <a:solidFill>
                  <a:srgbClr val="00AEF0"/>
                </a:solidFill>
                <a:latin typeface="StoneSansStd-Bold"/>
              </a:rPr>
              <a:t>Two-Variable K-Map</a:t>
            </a:r>
            <a:endParaRPr lang="en-IN" dirty="0"/>
          </a:p>
        </p:txBody>
      </p:sp>
      <p:pic>
        <p:nvPicPr>
          <p:cNvPr id="15" name="Picture 14">
            <a:extLst>
              <a:ext uri="{FF2B5EF4-FFF2-40B4-BE49-F238E27FC236}">
                <a16:creationId xmlns:a16="http://schemas.microsoft.com/office/drawing/2014/main" id="{B948D6A4-E389-F128-54CA-B61BEBEFAE64}"/>
              </a:ext>
            </a:extLst>
          </p:cNvPr>
          <p:cNvPicPr>
            <a:picLocks noChangeAspect="1"/>
          </p:cNvPicPr>
          <p:nvPr/>
        </p:nvPicPr>
        <p:blipFill>
          <a:blip r:embed="rId3"/>
          <a:stretch>
            <a:fillRect/>
          </a:stretch>
        </p:blipFill>
        <p:spPr>
          <a:xfrm>
            <a:off x="4481152" y="4693666"/>
            <a:ext cx="4494847" cy="2036500"/>
          </a:xfrm>
          <a:prstGeom prst="rect">
            <a:avLst/>
          </a:prstGeom>
        </p:spPr>
      </p:pic>
    </p:spTree>
    <p:extLst>
      <p:ext uri="{BB962C8B-B14F-4D97-AF65-F5344CB8AC3E}">
        <p14:creationId xmlns:p14="http://schemas.microsoft.com/office/powerpoint/2010/main" val="1801072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7992-D2DA-06C7-D8CA-F54A38700539}"/>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2D6AD226-9EC6-76F0-827C-DE4FC495ADCC}"/>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4BB8F6A8-36F8-A15E-2BC7-E4E7F2BFCFE9}"/>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6F5ABF6E-83C1-2396-430F-5FF6275420A4}"/>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BD533157-DAE5-39FD-DC68-03AB70278472}"/>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3444FD01-F491-A511-B0DD-815846A2156E}"/>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FCD52ABF-AFA4-47D9-27B4-FADA6C0ABECC}"/>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5BFB5AAE-2500-A03C-0C28-D40983ED2CFD}"/>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44A8546C-0E98-43BD-9936-AAB83A3AD54E}"/>
              </a:ext>
            </a:extLst>
          </p:cNvPr>
          <p:cNvSpPr txBox="1"/>
          <p:nvPr/>
        </p:nvSpPr>
        <p:spPr>
          <a:xfrm>
            <a:off x="1994522" y="549000"/>
            <a:ext cx="6223518" cy="369332"/>
          </a:xfrm>
          <a:prstGeom prst="rect">
            <a:avLst/>
          </a:prstGeom>
          <a:noFill/>
        </p:spPr>
        <p:txBody>
          <a:bodyPr wrap="square">
            <a:spAutoFit/>
          </a:bodyPr>
          <a:lstStyle/>
          <a:p>
            <a:r>
              <a:rPr lang="en-US" b="1" dirty="0">
                <a:solidFill>
                  <a:srgbClr val="FF0000"/>
                </a:solidFill>
              </a:rPr>
              <a:t>Representation of functions in the map</a:t>
            </a:r>
            <a:endParaRPr lang="en-IN" dirty="0">
              <a:solidFill>
                <a:srgbClr val="FF0000"/>
              </a:solidFill>
            </a:endParaRPr>
          </a:p>
        </p:txBody>
      </p:sp>
      <p:pic>
        <p:nvPicPr>
          <p:cNvPr id="12" name="Picture 11">
            <a:extLst>
              <a:ext uri="{FF2B5EF4-FFF2-40B4-BE49-F238E27FC236}">
                <a16:creationId xmlns:a16="http://schemas.microsoft.com/office/drawing/2014/main" id="{78BF3141-D51C-F00B-6C3F-E9844E302729}"/>
              </a:ext>
            </a:extLst>
          </p:cNvPr>
          <p:cNvPicPr>
            <a:picLocks noChangeAspect="1"/>
          </p:cNvPicPr>
          <p:nvPr/>
        </p:nvPicPr>
        <p:blipFill>
          <a:blip r:embed="rId3"/>
          <a:stretch>
            <a:fillRect/>
          </a:stretch>
        </p:blipFill>
        <p:spPr>
          <a:xfrm>
            <a:off x="2915091" y="1989000"/>
            <a:ext cx="5444427" cy="2552580"/>
          </a:xfrm>
          <a:prstGeom prst="rect">
            <a:avLst/>
          </a:prstGeom>
        </p:spPr>
      </p:pic>
      <p:pic>
        <p:nvPicPr>
          <p:cNvPr id="14" name="Picture 13">
            <a:extLst>
              <a:ext uri="{FF2B5EF4-FFF2-40B4-BE49-F238E27FC236}">
                <a16:creationId xmlns:a16="http://schemas.microsoft.com/office/drawing/2014/main" id="{77FE2044-D257-602D-699F-33594E34F1A2}"/>
              </a:ext>
            </a:extLst>
          </p:cNvPr>
          <p:cNvPicPr>
            <a:picLocks noChangeAspect="1"/>
          </p:cNvPicPr>
          <p:nvPr/>
        </p:nvPicPr>
        <p:blipFill>
          <a:blip r:embed="rId4"/>
          <a:stretch>
            <a:fillRect/>
          </a:stretch>
        </p:blipFill>
        <p:spPr>
          <a:xfrm>
            <a:off x="3546072" y="4862714"/>
            <a:ext cx="5379514" cy="726286"/>
          </a:xfrm>
          <a:prstGeom prst="rect">
            <a:avLst/>
          </a:prstGeom>
        </p:spPr>
      </p:pic>
      <p:sp>
        <p:nvSpPr>
          <p:cNvPr id="16" name="TextBox 15">
            <a:extLst>
              <a:ext uri="{FF2B5EF4-FFF2-40B4-BE49-F238E27FC236}">
                <a16:creationId xmlns:a16="http://schemas.microsoft.com/office/drawing/2014/main" id="{D3B9E967-AA24-55F9-1BD2-3E69B31EA1F6}"/>
              </a:ext>
            </a:extLst>
          </p:cNvPr>
          <p:cNvSpPr txBox="1"/>
          <p:nvPr/>
        </p:nvSpPr>
        <p:spPr>
          <a:xfrm>
            <a:off x="1931644" y="1021535"/>
            <a:ext cx="9329002" cy="646331"/>
          </a:xfrm>
          <a:prstGeom prst="rect">
            <a:avLst/>
          </a:prstGeom>
          <a:noFill/>
        </p:spPr>
        <p:txBody>
          <a:bodyPr wrap="square">
            <a:spAutoFit/>
          </a:bodyPr>
          <a:lstStyle/>
          <a:p>
            <a:pPr algn="l"/>
            <a:r>
              <a:rPr lang="en-US" sz="1800" b="0" i="0" u="none" strike="noStrike" baseline="0" dirty="0">
                <a:latin typeface="TimesTenLTStd-Roman"/>
              </a:rPr>
              <a:t>As an example, the function </a:t>
            </a:r>
            <a:r>
              <a:rPr lang="en-US" sz="1800" b="0" i="1" u="none" strike="noStrike" baseline="0" dirty="0" err="1">
                <a:latin typeface="TimesTenLTStd-Italic"/>
              </a:rPr>
              <a:t>xy</a:t>
            </a:r>
            <a:r>
              <a:rPr lang="en-US" sz="1800" b="0" i="1" u="none" strike="noStrike" baseline="0" dirty="0">
                <a:latin typeface="TimesTenLTStd-Italic"/>
              </a:rPr>
              <a:t> </a:t>
            </a:r>
            <a:r>
              <a:rPr lang="en-US" sz="1800" b="0" i="0" u="none" strike="noStrike" baseline="0" dirty="0">
                <a:latin typeface="TimesTenLTStd-Roman"/>
              </a:rPr>
              <a:t>is shown in Fig.  (a). Since </a:t>
            </a:r>
            <a:r>
              <a:rPr lang="en-US" sz="1800" b="0" i="1" u="none" strike="noStrike" baseline="0" dirty="0" err="1">
                <a:latin typeface="TimesTenLTStd-Italic"/>
              </a:rPr>
              <a:t>xy</a:t>
            </a:r>
            <a:r>
              <a:rPr lang="en-US" sz="1800" b="0" i="1" u="none" strike="noStrike" baseline="0" dirty="0">
                <a:latin typeface="TimesTenLTStd-Italic"/>
              </a:rPr>
              <a:t> </a:t>
            </a:r>
            <a:r>
              <a:rPr lang="en-US" sz="1800" b="0" i="0" u="none" strike="noStrike" baseline="0" dirty="0">
                <a:latin typeface="TimesTenLTStd-Roman"/>
              </a:rPr>
              <a:t>is equal to </a:t>
            </a:r>
            <a:r>
              <a:rPr lang="en-US" sz="1800" b="0" i="1" u="none" strike="noStrike" baseline="0" dirty="0">
                <a:latin typeface="TimesTenLTStd-Italic"/>
              </a:rPr>
              <a:t>m</a:t>
            </a:r>
            <a:r>
              <a:rPr lang="en-US" sz="800" b="0" i="0" u="none" strike="noStrike" baseline="0" dirty="0">
                <a:latin typeface="TimesTenLTStd-Roman"/>
              </a:rPr>
              <a:t>3</a:t>
            </a:r>
            <a:r>
              <a:rPr lang="en-US" sz="1800" b="0" i="0" u="none" strike="noStrike" baseline="0" dirty="0">
                <a:latin typeface="TimesTenLTStd-Roman"/>
              </a:rPr>
              <a:t>, a 1 is placed inside the square that belongs to </a:t>
            </a:r>
            <a:r>
              <a:rPr lang="en-US" sz="1800" b="0" i="1" u="none" strike="noStrike" baseline="0" dirty="0">
                <a:latin typeface="TimesTenLTStd-Italic"/>
              </a:rPr>
              <a:t>m</a:t>
            </a:r>
            <a:r>
              <a:rPr lang="en-US" sz="800" b="0" i="0" u="none" strike="noStrike" baseline="0" dirty="0">
                <a:latin typeface="TimesTenLTStd-Roman"/>
              </a:rPr>
              <a:t>3</a:t>
            </a:r>
            <a:r>
              <a:rPr lang="en-US" sz="1800" b="0" i="0" u="none" strike="noStrike" baseline="0" dirty="0">
                <a:latin typeface="TimesTenLTStd-Roman"/>
              </a:rPr>
              <a:t>. Similarly, the function </a:t>
            </a:r>
            <a:r>
              <a:rPr lang="en-US" sz="1800" b="0" i="1" u="none" strike="noStrike" baseline="0" dirty="0">
                <a:latin typeface="TimesTenLTStd-Italic"/>
              </a:rPr>
              <a:t>x </a:t>
            </a:r>
            <a:r>
              <a:rPr lang="en-US" sz="1800" b="0" i="0" u="none" strike="noStrike" baseline="0" dirty="0">
                <a:latin typeface="PearsonMATH02"/>
              </a:rPr>
              <a:t>+ </a:t>
            </a:r>
            <a:r>
              <a:rPr lang="en-US" sz="1800" b="0" i="1" u="none" strike="noStrike" baseline="0" dirty="0">
                <a:latin typeface="TimesTenLTStd-Italic"/>
              </a:rPr>
              <a:t>y </a:t>
            </a:r>
            <a:r>
              <a:rPr lang="en-US" sz="1800" b="0" i="0" u="none" strike="noStrike" baseline="0" dirty="0">
                <a:latin typeface="TimesTenLTStd-Roman"/>
              </a:rPr>
              <a:t>is represented in the map of Fig. (</a:t>
            </a:r>
            <a:r>
              <a:rPr lang="en-US" dirty="0">
                <a:latin typeface="TimesTenLTStd-Roman"/>
              </a:rPr>
              <a:t>b)</a:t>
            </a:r>
            <a:endParaRPr lang="en-IN" dirty="0"/>
          </a:p>
        </p:txBody>
      </p:sp>
    </p:spTree>
    <p:extLst>
      <p:ext uri="{BB962C8B-B14F-4D97-AF65-F5344CB8AC3E}">
        <p14:creationId xmlns:p14="http://schemas.microsoft.com/office/powerpoint/2010/main" val="359024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D8616-3C42-E3CC-FA28-CF3E6BAAE1B9}"/>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7CB46C26-B0D1-9E29-B834-0417F9576A68}"/>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36003A07-3791-17DB-700E-9A09DB92FBA3}"/>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8C9EA73B-EBB3-AFC9-E095-89CB6A7FECFA}"/>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867D29CB-46F7-9F67-E307-78A641DBD5AA}"/>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A02D7C24-E753-7EA4-E5CA-A7C5702B7DBB}"/>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8786FF0E-5699-474D-4656-C3D1BC0FA29E}"/>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C0C3371C-AA8C-77D8-DF90-DF2CD794817C}"/>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11" name="TextBox 10">
            <a:extLst>
              <a:ext uri="{FF2B5EF4-FFF2-40B4-BE49-F238E27FC236}">
                <a16:creationId xmlns:a16="http://schemas.microsoft.com/office/drawing/2014/main" id="{33FE4F51-5819-71A6-43B2-545A07125ECD}"/>
              </a:ext>
            </a:extLst>
          </p:cNvPr>
          <p:cNvSpPr txBox="1"/>
          <p:nvPr/>
        </p:nvSpPr>
        <p:spPr>
          <a:xfrm>
            <a:off x="1776000" y="189000"/>
            <a:ext cx="6223518" cy="461665"/>
          </a:xfrm>
          <a:prstGeom prst="rect">
            <a:avLst/>
          </a:prstGeom>
          <a:noFill/>
        </p:spPr>
        <p:txBody>
          <a:bodyPr wrap="square">
            <a:spAutoFit/>
          </a:bodyPr>
          <a:lstStyle/>
          <a:p>
            <a:r>
              <a:rPr lang="en-IN" sz="2400" b="1" i="0" u="none" strike="noStrike" baseline="0" dirty="0">
                <a:solidFill>
                  <a:srgbClr val="00AEF0"/>
                </a:solidFill>
                <a:latin typeface="StoneSansStd-Bold"/>
              </a:rPr>
              <a:t>Three-Variable K-Map</a:t>
            </a:r>
            <a:endParaRPr lang="en-IN" sz="2400" dirty="0"/>
          </a:p>
        </p:txBody>
      </p:sp>
      <p:sp>
        <p:nvSpPr>
          <p:cNvPr id="15" name="TextBox 14">
            <a:extLst>
              <a:ext uri="{FF2B5EF4-FFF2-40B4-BE49-F238E27FC236}">
                <a16:creationId xmlns:a16="http://schemas.microsoft.com/office/drawing/2014/main" id="{6565EAE1-8EDA-83CB-FFE7-317417D353AD}"/>
              </a:ext>
            </a:extLst>
          </p:cNvPr>
          <p:cNvSpPr txBox="1"/>
          <p:nvPr/>
        </p:nvSpPr>
        <p:spPr>
          <a:xfrm>
            <a:off x="1338595" y="792086"/>
            <a:ext cx="9720000" cy="1631216"/>
          </a:xfrm>
          <a:prstGeom prst="rect">
            <a:avLst/>
          </a:prstGeom>
          <a:noFill/>
        </p:spPr>
        <p:txBody>
          <a:bodyPr wrap="square">
            <a:spAutoFit/>
          </a:bodyPr>
          <a:lstStyle/>
          <a:p>
            <a:pPr algn="l"/>
            <a:r>
              <a:rPr lang="en-US" sz="2000" b="0" i="0" u="none" strike="noStrike" baseline="0" dirty="0">
                <a:latin typeface="TimesTenLTStd-Roman"/>
              </a:rPr>
              <a:t>A three-variable K-map is shown in Fig.  There are eight </a:t>
            </a:r>
            <a:r>
              <a:rPr lang="en-US" sz="2000" b="0" i="0" u="none" strike="noStrike" baseline="0" dirty="0" err="1">
                <a:latin typeface="TimesTenLTStd-Roman"/>
              </a:rPr>
              <a:t>minterms</a:t>
            </a:r>
            <a:r>
              <a:rPr lang="en-US" sz="2000" b="0" i="0" u="none" strike="noStrike" baseline="0" dirty="0">
                <a:latin typeface="TimesTenLTStd-Roman"/>
              </a:rPr>
              <a:t> for three binary variables; therefore, the map consists of eight squares. Note that the </a:t>
            </a:r>
            <a:r>
              <a:rPr lang="en-US" sz="2000" b="0" i="0" u="none" strike="noStrike" baseline="0" dirty="0" err="1">
                <a:latin typeface="TimesTenLTStd-Roman"/>
              </a:rPr>
              <a:t>minterms</a:t>
            </a:r>
            <a:r>
              <a:rPr lang="en-US" sz="2000" b="0" i="0" u="none" strike="noStrike" baseline="0" dirty="0">
                <a:latin typeface="TimesTenLTStd-Roman"/>
              </a:rPr>
              <a:t> are arranged, not in a binary sequence, but in a sequence similar to the </a:t>
            </a:r>
            <a:r>
              <a:rPr lang="en-US" sz="2000" b="0" i="0" u="none" strike="noStrike" baseline="0" dirty="0">
                <a:solidFill>
                  <a:srgbClr val="FF0000"/>
                </a:solidFill>
                <a:latin typeface="TimesTenLTStd-Roman"/>
              </a:rPr>
              <a:t>Gray code.</a:t>
            </a:r>
          </a:p>
          <a:p>
            <a:pPr algn="l"/>
            <a:r>
              <a:rPr lang="en-US" sz="2000" b="0" i="0" u="none" strike="noStrike" baseline="0" dirty="0">
                <a:latin typeface="TimesTenLTStd-Roman"/>
              </a:rPr>
              <a:t>The characteristic of this sequence is that </a:t>
            </a:r>
            <a:r>
              <a:rPr lang="en-US" sz="2000" b="1" i="0" u="none" strike="noStrike" baseline="0" dirty="0">
                <a:latin typeface="TimesTenLTStd-Bold"/>
              </a:rPr>
              <a:t>only one-bit changes in value from one adjacent</a:t>
            </a:r>
          </a:p>
          <a:p>
            <a:pPr algn="l"/>
            <a:r>
              <a:rPr lang="en-IN" sz="2000" b="1" i="0" u="none" strike="noStrike" baseline="0" dirty="0">
                <a:latin typeface="TimesTenLTStd-Bold"/>
              </a:rPr>
              <a:t>column to the next.</a:t>
            </a:r>
            <a:endParaRPr lang="en-IN" sz="2000" dirty="0"/>
          </a:p>
        </p:txBody>
      </p:sp>
      <p:pic>
        <p:nvPicPr>
          <p:cNvPr id="20" name="Picture 19">
            <a:extLst>
              <a:ext uri="{FF2B5EF4-FFF2-40B4-BE49-F238E27FC236}">
                <a16:creationId xmlns:a16="http://schemas.microsoft.com/office/drawing/2014/main" id="{BC89FF28-0764-0C0C-D414-C82AA19CF396}"/>
              </a:ext>
            </a:extLst>
          </p:cNvPr>
          <p:cNvPicPr>
            <a:picLocks noChangeAspect="1"/>
          </p:cNvPicPr>
          <p:nvPr/>
        </p:nvPicPr>
        <p:blipFill>
          <a:blip r:embed="rId3"/>
          <a:stretch>
            <a:fillRect/>
          </a:stretch>
        </p:blipFill>
        <p:spPr>
          <a:xfrm>
            <a:off x="1741866" y="2709000"/>
            <a:ext cx="8314133" cy="3240000"/>
          </a:xfrm>
          <a:prstGeom prst="rect">
            <a:avLst/>
          </a:prstGeom>
        </p:spPr>
      </p:pic>
    </p:spTree>
    <p:extLst>
      <p:ext uri="{BB962C8B-B14F-4D97-AF65-F5344CB8AC3E}">
        <p14:creationId xmlns:p14="http://schemas.microsoft.com/office/powerpoint/2010/main" val="1954681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CBCD9-9EBD-EC1D-CF9A-C7F2C2274ABD}"/>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6BADC4D5-A601-2517-553F-EB04DD3CC22B}"/>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0D2C35AC-14A2-F0DF-84A4-77DF7CB46E3D}"/>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F490EFC4-05BC-4CA2-4994-83583A6CB948}"/>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224EC08C-982C-DCD7-31C4-3D051EA64E9E}"/>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34489796-79A2-E77A-1A9B-C7386316023C}"/>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8DC4B51-7CFC-A990-2AAB-5FCE6EB564EC}"/>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3EF433FF-58B9-2BBB-9EC4-B016EDCEE463}"/>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2596443F-D227-8BEE-23F1-A0171103A7EA}"/>
              </a:ext>
            </a:extLst>
          </p:cNvPr>
          <p:cNvSpPr txBox="1"/>
          <p:nvPr/>
        </p:nvSpPr>
        <p:spPr>
          <a:xfrm>
            <a:off x="1776000" y="490388"/>
            <a:ext cx="9720000" cy="830997"/>
          </a:xfrm>
          <a:prstGeom prst="rect">
            <a:avLst/>
          </a:prstGeom>
          <a:noFill/>
        </p:spPr>
        <p:txBody>
          <a:bodyPr wrap="square">
            <a:spAutoFit/>
          </a:bodyPr>
          <a:lstStyle/>
          <a:p>
            <a:pPr algn="l"/>
            <a:r>
              <a:rPr lang="en-IN" sz="2400" b="0" i="0" u="none" strike="noStrike" baseline="0" dirty="0">
                <a:solidFill>
                  <a:srgbClr val="FF0000"/>
                </a:solidFill>
                <a:latin typeface="TimesTenLTStd-Roman"/>
              </a:rPr>
              <a:t>Simplify the Boolean function </a:t>
            </a:r>
            <a:r>
              <a:rPr lang="pl-PL" sz="2400" b="0" i="1" u="none" strike="noStrike" baseline="0" dirty="0">
                <a:solidFill>
                  <a:srgbClr val="FF0000"/>
                </a:solidFill>
                <a:latin typeface="TimesTenLTStd-Italic"/>
              </a:rPr>
              <a:t>F </a:t>
            </a:r>
            <a:r>
              <a:rPr lang="pl-PL" sz="2400" b="0" i="0" u="none" strike="noStrike" baseline="0" dirty="0">
                <a:solidFill>
                  <a:srgbClr val="FF0000"/>
                </a:solidFill>
                <a:latin typeface="TimesTenLTStd-Roman"/>
              </a:rPr>
              <a:t>(</a:t>
            </a:r>
            <a:r>
              <a:rPr lang="pl-PL" sz="2400" b="0" i="1" u="none" strike="noStrike" baseline="0" dirty="0">
                <a:solidFill>
                  <a:srgbClr val="FF0000"/>
                </a:solidFill>
                <a:latin typeface="TimesTenLTStd-Italic"/>
              </a:rPr>
              <a:t>x</a:t>
            </a:r>
            <a:r>
              <a:rPr lang="pl-PL" sz="2400" b="0" i="0" u="none" strike="noStrike" baseline="0" dirty="0">
                <a:solidFill>
                  <a:srgbClr val="FF0000"/>
                </a:solidFill>
                <a:latin typeface="TimesTenLTStd-Roman"/>
              </a:rPr>
              <a:t>, </a:t>
            </a:r>
            <a:r>
              <a:rPr lang="pl-PL" sz="2400" b="0" i="1" u="none" strike="noStrike" baseline="0" dirty="0">
                <a:solidFill>
                  <a:srgbClr val="FF0000"/>
                </a:solidFill>
                <a:latin typeface="TimesTenLTStd-Italic"/>
              </a:rPr>
              <a:t>y</a:t>
            </a:r>
            <a:r>
              <a:rPr lang="pl-PL" sz="2400" b="0" i="0" u="none" strike="noStrike" baseline="0" dirty="0">
                <a:solidFill>
                  <a:srgbClr val="FF0000"/>
                </a:solidFill>
                <a:latin typeface="TimesTenLTStd-Roman"/>
              </a:rPr>
              <a:t>, </a:t>
            </a:r>
            <a:r>
              <a:rPr lang="pl-PL" sz="2400" b="0" i="1" u="none" strike="noStrike" baseline="0" dirty="0">
                <a:solidFill>
                  <a:srgbClr val="FF0000"/>
                </a:solidFill>
                <a:latin typeface="TimesTenLTStd-Italic"/>
              </a:rPr>
              <a:t>z</a:t>
            </a:r>
            <a:r>
              <a:rPr lang="pl-PL" sz="2400" b="0" i="0" u="none" strike="noStrike" baseline="0" dirty="0">
                <a:solidFill>
                  <a:srgbClr val="FF0000"/>
                </a:solidFill>
                <a:latin typeface="TimesTenLTStd-Roman"/>
              </a:rPr>
              <a:t>) </a:t>
            </a:r>
            <a:r>
              <a:rPr lang="pl-PL" sz="2400" b="0" i="0" u="none" strike="noStrike" baseline="0" dirty="0">
                <a:solidFill>
                  <a:srgbClr val="FF0000"/>
                </a:solidFill>
                <a:latin typeface="PearsonMATH08"/>
              </a:rPr>
              <a:t>= </a:t>
            </a:r>
            <a:r>
              <a:rPr lang="pl-PL" sz="2400" b="0" i="0" u="none" strike="noStrike" baseline="0" dirty="0">
                <a:solidFill>
                  <a:srgbClr val="FF0000"/>
                </a:solidFill>
                <a:latin typeface="TimesTenLTStd-Roman"/>
              </a:rPr>
              <a:t>(2, 3, 4, 5)</a:t>
            </a:r>
          </a:p>
          <a:p>
            <a:pPr algn="l"/>
            <a:endParaRPr lang="en-IN" sz="2400" dirty="0">
              <a:solidFill>
                <a:srgbClr val="FF0000"/>
              </a:solidFill>
            </a:endParaRPr>
          </a:p>
        </p:txBody>
      </p:sp>
      <p:pic>
        <p:nvPicPr>
          <p:cNvPr id="12" name="Picture 11">
            <a:extLst>
              <a:ext uri="{FF2B5EF4-FFF2-40B4-BE49-F238E27FC236}">
                <a16:creationId xmlns:a16="http://schemas.microsoft.com/office/drawing/2014/main" id="{6E721286-9587-F465-9F2C-4A1DE2C2901F}"/>
              </a:ext>
            </a:extLst>
          </p:cNvPr>
          <p:cNvPicPr>
            <a:picLocks noChangeAspect="1"/>
          </p:cNvPicPr>
          <p:nvPr/>
        </p:nvPicPr>
        <p:blipFill>
          <a:blip r:embed="rId3"/>
          <a:stretch>
            <a:fillRect/>
          </a:stretch>
        </p:blipFill>
        <p:spPr>
          <a:xfrm>
            <a:off x="1776000" y="1269001"/>
            <a:ext cx="5491525" cy="2160000"/>
          </a:xfrm>
          <a:prstGeom prst="rect">
            <a:avLst/>
          </a:prstGeom>
        </p:spPr>
      </p:pic>
      <p:pic>
        <p:nvPicPr>
          <p:cNvPr id="14" name="Picture 13">
            <a:extLst>
              <a:ext uri="{FF2B5EF4-FFF2-40B4-BE49-F238E27FC236}">
                <a16:creationId xmlns:a16="http://schemas.microsoft.com/office/drawing/2014/main" id="{C47BC1A8-99CB-0EBD-E6F2-65674E3981BF}"/>
              </a:ext>
            </a:extLst>
          </p:cNvPr>
          <p:cNvPicPr>
            <a:picLocks noChangeAspect="1"/>
          </p:cNvPicPr>
          <p:nvPr/>
        </p:nvPicPr>
        <p:blipFill>
          <a:blip r:embed="rId4"/>
          <a:stretch>
            <a:fillRect/>
          </a:stretch>
        </p:blipFill>
        <p:spPr>
          <a:xfrm>
            <a:off x="6816000" y="2099997"/>
            <a:ext cx="3441861" cy="581393"/>
          </a:xfrm>
          <a:prstGeom prst="rect">
            <a:avLst/>
          </a:prstGeom>
        </p:spPr>
      </p:pic>
      <p:sp>
        <p:nvSpPr>
          <p:cNvPr id="16" name="TextBox 15">
            <a:extLst>
              <a:ext uri="{FF2B5EF4-FFF2-40B4-BE49-F238E27FC236}">
                <a16:creationId xmlns:a16="http://schemas.microsoft.com/office/drawing/2014/main" id="{CFA841AB-08C4-2C09-DB2F-4137DFC221B0}"/>
              </a:ext>
            </a:extLst>
          </p:cNvPr>
          <p:cNvSpPr txBox="1"/>
          <p:nvPr/>
        </p:nvSpPr>
        <p:spPr>
          <a:xfrm>
            <a:off x="1726748" y="3584009"/>
            <a:ext cx="7236805" cy="461665"/>
          </a:xfrm>
          <a:prstGeom prst="rect">
            <a:avLst/>
          </a:prstGeom>
          <a:noFill/>
        </p:spPr>
        <p:txBody>
          <a:bodyPr wrap="square">
            <a:spAutoFit/>
          </a:bodyPr>
          <a:lstStyle/>
          <a:p>
            <a:pPr algn="l"/>
            <a:r>
              <a:rPr lang="en-IN" sz="2400" b="0" i="0" u="none" strike="noStrike" baseline="0" dirty="0">
                <a:solidFill>
                  <a:srgbClr val="FF0000"/>
                </a:solidFill>
                <a:latin typeface="TimesTenLTStd-Roman"/>
              </a:rPr>
              <a:t>Simplify the Boolean function </a:t>
            </a:r>
            <a:r>
              <a:rPr lang="pl-PL" sz="2400" b="0" i="1" u="none" strike="noStrike" baseline="0" dirty="0">
                <a:solidFill>
                  <a:srgbClr val="FF0000"/>
                </a:solidFill>
                <a:latin typeface="TimesTenLTStd-Italic"/>
              </a:rPr>
              <a:t>F </a:t>
            </a:r>
            <a:r>
              <a:rPr lang="pl-PL" sz="2400" b="0" i="0" u="none" strike="noStrike" baseline="0" dirty="0">
                <a:solidFill>
                  <a:srgbClr val="FF0000"/>
                </a:solidFill>
                <a:latin typeface="TimesTenLTStd-Roman"/>
              </a:rPr>
              <a:t>(</a:t>
            </a:r>
            <a:r>
              <a:rPr lang="pl-PL" sz="2400" b="0" i="1" u="none" strike="noStrike" baseline="0" dirty="0">
                <a:solidFill>
                  <a:srgbClr val="FF0000"/>
                </a:solidFill>
                <a:latin typeface="TimesTenLTStd-Italic"/>
              </a:rPr>
              <a:t>x</a:t>
            </a:r>
            <a:r>
              <a:rPr lang="pl-PL" sz="2400" b="0" i="0" u="none" strike="noStrike" baseline="0" dirty="0">
                <a:solidFill>
                  <a:srgbClr val="FF0000"/>
                </a:solidFill>
                <a:latin typeface="TimesTenLTStd-Roman"/>
              </a:rPr>
              <a:t>, </a:t>
            </a:r>
            <a:r>
              <a:rPr lang="pl-PL" sz="2400" b="0" i="1" u="none" strike="noStrike" baseline="0" dirty="0">
                <a:solidFill>
                  <a:srgbClr val="FF0000"/>
                </a:solidFill>
                <a:latin typeface="TimesTenLTStd-Italic"/>
              </a:rPr>
              <a:t>y</a:t>
            </a:r>
            <a:r>
              <a:rPr lang="pl-PL" sz="2400" b="0" i="0" u="none" strike="noStrike" baseline="0" dirty="0">
                <a:solidFill>
                  <a:srgbClr val="FF0000"/>
                </a:solidFill>
                <a:latin typeface="TimesTenLTStd-Roman"/>
              </a:rPr>
              <a:t>, </a:t>
            </a:r>
            <a:r>
              <a:rPr lang="pl-PL" sz="2400" b="0" i="1" u="none" strike="noStrike" baseline="0" dirty="0">
                <a:solidFill>
                  <a:srgbClr val="FF0000"/>
                </a:solidFill>
                <a:latin typeface="TimesTenLTStd-Italic"/>
              </a:rPr>
              <a:t>z</a:t>
            </a:r>
            <a:r>
              <a:rPr lang="pl-PL" sz="2400" b="0" i="0" u="none" strike="noStrike" baseline="0" dirty="0">
                <a:solidFill>
                  <a:srgbClr val="FF0000"/>
                </a:solidFill>
                <a:latin typeface="TimesTenLTStd-Roman"/>
              </a:rPr>
              <a:t>) </a:t>
            </a:r>
            <a:r>
              <a:rPr lang="pl-PL" sz="2400" b="0" i="0" u="none" strike="noStrike" baseline="0" dirty="0">
                <a:solidFill>
                  <a:srgbClr val="FF0000"/>
                </a:solidFill>
                <a:latin typeface="PearsonMATH08"/>
              </a:rPr>
              <a:t>= </a:t>
            </a:r>
            <a:r>
              <a:rPr lang="pl-PL" sz="2400" b="0" i="0" u="none" strike="noStrike" baseline="0" dirty="0">
                <a:solidFill>
                  <a:srgbClr val="FF0000"/>
                </a:solidFill>
                <a:latin typeface="TimesTenLTStd-Roman"/>
              </a:rPr>
              <a:t>(3, 4, 6, 7)</a:t>
            </a:r>
            <a:endParaRPr lang="en-IN" sz="2400" dirty="0">
              <a:solidFill>
                <a:srgbClr val="FF0000"/>
              </a:solidFill>
            </a:endParaRPr>
          </a:p>
        </p:txBody>
      </p:sp>
      <p:pic>
        <p:nvPicPr>
          <p:cNvPr id="18" name="Picture 17">
            <a:extLst>
              <a:ext uri="{FF2B5EF4-FFF2-40B4-BE49-F238E27FC236}">
                <a16:creationId xmlns:a16="http://schemas.microsoft.com/office/drawing/2014/main" id="{EC310FB6-02CD-D5BA-5D6D-2F7096FDE9F5}"/>
              </a:ext>
            </a:extLst>
          </p:cNvPr>
          <p:cNvPicPr>
            <a:picLocks noChangeAspect="1"/>
          </p:cNvPicPr>
          <p:nvPr/>
        </p:nvPicPr>
        <p:blipFill>
          <a:blip r:embed="rId5"/>
          <a:stretch>
            <a:fillRect/>
          </a:stretch>
        </p:blipFill>
        <p:spPr>
          <a:xfrm>
            <a:off x="2136000" y="4200682"/>
            <a:ext cx="5040000" cy="2627661"/>
          </a:xfrm>
          <a:prstGeom prst="rect">
            <a:avLst/>
          </a:prstGeom>
        </p:spPr>
      </p:pic>
    </p:spTree>
    <p:extLst>
      <p:ext uri="{BB962C8B-B14F-4D97-AF65-F5344CB8AC3E}">
        <p14:creationId xmlns:p14="http://schemas.microsoft.com/office/powerpoint/2010/main" val="931809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220D9-B262-A20B-45F5-231F2FC740CD}"/>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47C15021-1BAC-5A5B-24CD-0CC78A0092B6}"/>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B148A4F7-7E7B-97D6-0D08-637783AAF0FB}"/>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4F4A6071-807E-795E-4459-A84466658A3F}"/>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697685D5-5732-6982-C397-5A91A1907D51}"/>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105EA4E0-3B93-E8EF-0EEC-E31B34533856}"/>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A18993E9-C75B-5CB3-567E-F2FF662D05AC}"/>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CA5E7F72-89EF-A5F1-67DC-0934548DC738}"/>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384E2F78-A62E-AE3C-FF1D-09293DBBC87D}"/>
              </a:ext>
            </a:extLst>
          </p:cNvPr>
          <p:cNvSpPr txBox="1"/>
          <p:nvPr/>
        </p:nvSpPr>
        <p:spPr>
          <a:xfrm>
            <a:off x="1776000" y="549000"/>
            <a:ext cx="1440000" cy="369332"/>
          </a:xfrm>
          <a:prstGeom prst="rect">
            <a:avLst/>
          </a:prstGeom>
          <a:noFill/>
        </p:spPr>
        <p:txBody>
          <a:bodyPr wrap="square">
            <a:spAutoFit/>
          </a:bodyPr>
          <a:lstStyle/>
          <a:p>
            <a:r>
              <a:rPr lang="en-IN" sz="1800" b="1" i="0" u="none" strike="noStrike" baseline="0" dirty="0">
                <a:solidFill>
                  <a:srgbClr val="FF0000"/>
                </a:solidFill>
                <a:latin typeface="BookmanOldStyle-Bold"/>
              </a:rPr>
              <a:t>AND GATE</a:t>
            </a:r>
            <a:endParaRPr lang="en-IN" dirty="0">
              <a:solidFill>
                <a:srgbClr val="FF0000"/>
              </a:solidFill>
            </a:endParaRPr>
          </a:p>
        </p:txBody>
      </p:sp>
      <p:pic>
        <p:nvPicPr>
          <p:cNvPr id="12" name="Picture 11">
            <a:extLst>
              <a:ext uri="{FF2B5EF4-FFF2-40B4-BE49-F238E27FC236}">
                <a16:creationId xmlns:a16="http://schemas.microsoft.com/office/drawing/2014/main" id="{E33381EE-6FF0-E58A-9DAE-00F1E192524F}"/>
              </a:ext>
            </a:extLst>
          </p:cNvPr>
          <p:cNvPicPr>
            <a:picLocks noChangeAspect="1"/>
          </p:cNvPicPr>
          <p:nvPr/>
        </p:nvPicPr>
        <p:blipFill>
          <a:blip r:embed="rId3"/>
          <a:stretch>
            <a:fillRect/>
          </a:stretch>
        </p:blipFill>
        <p:spPr>
          <a:xfrm>
            <a:off x="2136000" y="1413718"/>
            <a:ext cx="8280000" cy="4535282"/>
          </a:xfrm>
          <a:prstGeom prst="rect">
            <a:avLst/>
          </a:prstGeom>
        </p:spPr>
      </p:pic>
      <p:sp>
        <p:nvSpPr>
          <p:cNvPr id="14" name="TextBox 13">
            <a:extLst>
              <a:ext uri="{FF2B5EF4-FFF2-40B4-BE49-F238E27FC236}">
                <a16:creationId xmlns:a16="http://schemas.microsoft.com/office/drawing/2014/main" id="{F6221BA4-AB9B-369E-A455-8142671FA7B3}"/>
              </a:ext>
            </a:extLst>
          </p:cNvPr>
          <p:cNvSpPr txBox="1"/>
          <p:nvPr/>
        </p:nvSpPr>
        <p:spPr>
          <a:xfrm>
            <a:off x="7673991" y="981359"/>
            <a:ext cx="1800000" cy="369332"/>
          </a:xfrm>
          <a:prstGeom prst="rect">
            <a:avLst/>
          </a:prstGeom>
          <a:noFill/>
        </p:spPr>
        <p:txBody>
          <a:bodyPr wrap="square">
            <a:spAutoFit/>
          </a:bodyPr>
          <a:lstStyle/>
          <a:p>
            <a:r>
              <a:rPr lang="en-IN" sz="1800" b="1" i="0" u="none" strike="noStrike" baseline="0" dirty="0">
                <a:solidFill>
                  <a:srgbClr val="FF0000"/>
                </a:solidFill>
                <a:latin typeface="BookmanOldStyle-Bold"/>
              </a:rPr>
              <a:t>PIN DIAGRAM</a:t>
            </a:r>
            <a:endParaRPr lang="en-IN" dirty="0">
              <a:solidFill>
                <a:srgbClr val="FF0000"/>
              </a:solidFill>
            </a:endParaRPr>
          </a:p>
        </p:txBody>
      </p:sp>
      <p:sp>
        <p:nvSpPr>
          <p:cNvPr id="16" name="TextBox 15">
            <a:extLst>
              <a:ext uri="{FF2B5EF4-FFF2-40B4-BE49-F238E27FC236}">
                <a16:creationId xmlns:a16="http://schemas.microsoft.com/office/drawing/2014/main" id="{615DCD3E-6544-EBF4-5FA0-42EDED6E9EDD}"/>
              </a:ext>
            </a:extLst>
          </p:cNvPr>
          <p:cNvSpPr txBox="1"/>
          <p:nvPr/>
        </p:nvSpPr>
        <p:spPr>
          <a:xfrm>
            <a:off x="3116963" y="1350691"/>
            <a:ext cx="1174153" cy="369332"/>
          </a:xfrm>
          <a:prstGeom prst="rect">
            <a:avLst/>
          </a:prstGeom>
          <a:noFill/>
        </p:spPr>
        <p:txBody>
          <a:bodyPr wrap="square">
            <a:spAutoFit/>
          </a:bodyPr>
          <a:lstStyle/>
          <a:p>
            <a:r>
              <a:rPr lang="en-IN" sz="1800" b="1" i="0" u="none" strike="noStrike" baseline="0" dirty="0">
                <a:solidFill>
                  <a:srgbClr val="FF0000"/>
                </a:solidFill>
                <a:latin typeface="BookmanOldStyle-Bold"/>
              </a:rPr>
              <a:t> SYMBOL </a:t>
            </a:r>
            <a:endParaRPr lang="en-IN" dirty="0">
              <a:solidFill>
                <a:srgbClr val="FF0000"/>
              </a:solidFill>
            </a:endParaRPr>
          </a:p>
        </p:txBody>
      </p:sp>
    </p:spTree>
    <p:extLst>
      <p:ext uri="{BB962C8B-B14F-4D97-AF65-F5344CB8AC3E}">
        <p14:creationId xmlns:p14="http://schemas.microsoft.com/office/powerpoint/2010/main" val="28807815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940B1-84ED-3B5F-813C-A68C857AB1F3}"/>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5D75DFF6-F59D-3A7B-BB98-37B2B6022436}"/>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C55DBF13-36CE-C3A1-3444-F7311B01ADB0}"/>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D2D6FC65-CCD1-3602-E3EE-B725EA9D5F61}"/>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1907446F-15E0-697C-1DA6-5B57CFD49DD6}"/>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D2A06491-6183-C52B-5275-4D47A43A732F}"/>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206CCD10-213F-D448-D9CC-6D3F6717DC2C}"/>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46EBB72E-26A3-A350-BE48-C911CE77591A}"/>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AB63CA7A-3CD5-6C3F-50A8-69C411C142FE}"/>
              </a:ext>
            </a:extLst>
          </p:cNvPr>
          <p:cNvSpPr txBox="1"/>
          <p:nvPr/>
        </p:nvSpPr>
        <p:spPr>
          <a:xfrm>
            <a:off x="1467318" y="459196"/>
            <a:ext cx="10388682" cy="2554545"/>
          </a:xfrm>
          <a:prstGeom prst="rect">
            <a:avLst/>
          </a:prstGeom>
          <a:noFill/>
        </p:spPr>
        <p:txBody>
          <a:bodyPr wrap="square">
            <a:spAutoFit/>
          </a:bodyPr>
          <a:lstStyle/>
          <a:p>
            <a:pPr algn="l"/>
            <a:r>
              <a:rPr lang="en-US" sz="2000" b="0" i="0" u="none" strike="noStrike" baseline="0" dirty="0">
                <a:solidFill>
                  <a:srgbClr val="FF0000"/>
                </a:solidFill>
                <a:latin typeface="TimesTenLTStd-Roman"/>
              </a:rPr>
              <a:t>Note:</a:t>
            </a:r>
          </a:p>
          <a:p>
            <a:pPr algn="l"/>
            <a:r>
              <a:rPr lang="en-US" sz="2000" b="0" i="0" u="none" strike="noStrike" baseline="0" dirty="0">
                <a:latin typeface="TimesTenLTStd-Roman"/>
              </a:rPr>
              <a:t>One square represents one </a:t>
            </a:r>
            <a:r>
              <a:rPr lang="en-US" sz="2000" b="0" i="0" u="none" strike="noStrike" baseline="0" dirty="0" err="1">
                <a:latin typeface="TimesTenLTStd-Roman"/>
              </a:rPr>
              <a:t>minterm</a:t>
            </a:r>
            <a:r>
              <a:rPr lang="en-US" sz="2000" b="0" i="0" u="none" strike="noStrike" baseline="0" dirty="0">
                <a:latin typeface="TimesTenLTStd-Roman"/>
              </a:rPr>
              <a:t>, giving a term with three literals.</a:t>
            </a:r>
          </a:p>
          <a:p>
            <a:pPr algn="l"/>
            <a:endParaRPr lang="en-US" sz="2000" b="0" i="0" u="none" strike="noStrike" baseline="0" dirty="0">
              <a:latin typeface="TimesTenLTStd-Roman"/>
            </a:endParaRPr>
          </a:p>
          <a:p>
            <a:pPr algn="l"/>
            <a:r>
              <a:rPr lang="en-US" sz="2000" b="0" i="0" u="none" strike="noStrike" baseline="0" dirty="0">
                <a:latin typeface="TimesTenLTStd-Roman"/>
              </a:rPr>
              <a:t>Two adjacent squares represent a term with two literals.</a:t>
            </a:r>
          </a:p>
          <a:p>
            <a:pPr algn="l"/>
            <a:endParaRPr lang="en-US" sz="2000" b="0" i="0" u="none" strike="noStrike" baseline="0" dirty="0">
              <a:latin typeface="TimesTenLTStd-Roman"/>
            </a:endParaRPr>
          </a:p>
          <a:p>
            <a:pPr algn="l"/>
            <a:r>
              <a:rPr lang="en-US" sz="2000" b="0" i="0" u="none" strike="noStrike" baseline="0" dirty="0">
                <a:latin typeface="TimesTenLTStd-Roman"/>
              </a:rPr>
              <a:t>Four adjacent squares represent a term with one literal.</a:t>
            </a:r>
          </a:p>
          <a:p>
            <a:pPr algn="l"/>
            <a:endParaRPr lang="en-US" sz="2000" b="0" i="0" u="none" strike="noStrike" baseline="0" dirty="0">
              <a:latin typeface="TimesTenLTStd-Roman"/>
            </a:endParaRPr>
          </a:p>
          <a:p>
            <a:pPr algn="l"/>
            <a:r>
              <a:rPr lang="en-US" sz="2000" b="0" i="0" u="none" strike="noStrike" baseline="0" dirty="0">
                <a:latin typeface="TimesTenLTStd-Roman"/>
              </a:rPr>
              <a:t>Eight adjacent squares encompass the entire map and produce a function that is </a:t>
            </a:r>
            <a:r>
              <a:rPr lang="en-IN" sz="2000" b="0" i="0" u="none" strike="noStrike" baseline="0" dirty="0">
                <a:latin typeface="TimesTenLTStd-Roman"/>
              </a:rPr>
              <a:t>always equal to 1.</a:t>
            </a:r>
            <a:endParaRPr lang="en-IN" sz="2000" dirty="0"/>
          </a:p>
        </p:txBody>
      </p:sp>
      <p:sp>
        <p:nvSpPr>
          <p:cNvPr id="12" name="TextBox 11">
            <a:extLst>
              <a:ext uri="{FF2B5EF4-FFF2-40B4-BE49-F238E27FC236}">
                <a16:creationId xmlns:a16="http://schemas.microsoft.com/office/drawing/2014/main" id="{DED4C5E4-F22D-72C8-E0E4-F77AAD08B876}"/>
              </a:ext>
            </a:extLst>
          </p:cNvPr>
          <p:cNvSpPr txBox="1"/>
          <p:nvPr/>
        </p:nvSpPr>
        <p:spPr>
          <a:xfrm>
            <a:off x="1648369" y="3214677"/>
            <a:ext cx="6942338" cy="400110"/>
          </a:xfrm>
          <a:prstGeom prst="rect">
            <a:avLst/>
          </a:prstGeom>
          <a:noFill/>
        </p:spPr>
        <p:txBody>
          <a:bodyPr wrap="square">
            <a:spAutoFit/>
          </a:bodyPr>
          <a:lstStyle/>
          <a:p>
            <a:pPr algn="l"/>
            <a:r>
              <a:rPr lang="en-IN" sz="2000" b="0" i="0" u="none" strike="noStrike" baseline="0" dirty="0">
                <a:solidFill>
                  <a:srgbClr val="FF0000"/>
                </a:solidFill>
                <a:latin typeface="TimesTenLTStd-Roman"/>
              </a:rPr>
              <a:t>Simplify the Boolean function </a:t>
            </a:r>
            <a:r>
              <a:rPr lang="pl-PL" sz="2000" b="0" i="1" u="none" strike="noStrike" baseline="0" dirty="0">
                <a:solidFill>
                  <a:srgbClr val="FF0000"/>
                </a:solidFill>
                <a:latin typeface="TimesTenLTStd-Italic"/>
              </a:rPr>
              <a:t>F </a:t>
            </a:r>
            <a:r>
              <a:rPr lang="pl-PL" sz="2000" b="0" i="0" u="none" strike="noStrike" baseline="0" dirty="0">
                <a:solidFill>
                  <a:srgbClr val="FF0000"/>
                </a:solidFill>
                <a:latin typeface="TimesTenLTStd-Roman"/>
              </a:rPr>
              <a:t>(</a:t>
            </a:r>
            <a:r>
              <a:rPr lang="pl-PL" sz="2000" b="0" i="1" u="none" strike="noStrike" baseline="0" dirty="0">
                <a:solidFill>
                  <a:srgbClr val="FF0000"/>
                </a:solidFill>
                <a:latin typeface="TimesTenLTStd-Italic"/>
              </a:rPr>
              <a:t>x</a:t>
            </a:r>
            <a:r>
              <a:rPr lang="pl-PL" sz="2000" b="0" i="0" u="none" strike="noStrike" baseline="0" dirty="0">
                <a:solidFill>
                  <a:srgbClr val="FF0000"/>
                </a:solidFill>
                <a:latin typeface="TimesTenLTStd-Roman"/>
              </a:rPr>
              <a:t>, </a:t>
            </a:r>
            <a:r>
              <a:rPr lang="pl-PL" sz="2000" b="0" i="1" u="none" strike="noStrike" baseline="0" dirty="0">
                <a:solidFill>
                  <a:srgbClr val="FF0000"/>
                </a:solidFill>
                <a:latin typeface="TimesTenLTStd-Italic"/>
              </a:rPr>
              <a:t>y</a:t>
            </a:r>
            <a:r>
              <a:rPr lang="pl-PL" sz="2000" b="0" i="0" u="none" strike="noStrike" baseline="0" dirty="0">
                <a:solidFill>
                  <a:srgbClr val="FF0000"/>
                </a:solidFill>
                <a:latin typeface="TimesTenLTStd-Roman"/>
              </a:rPr>
              <a:t>, </a:t>
            </a:r>
            <a:r>
              <a:rPr lang="pl-PL" sz="2000" b="0" i="1" u="none" strike="noStrike" baseline="0" dirty="0">
                <a:solidFill>
                  <a:srgbClr val="FF0000"/>
                </a:solidFill>
                <a:latin typeface="TimesTenLTStd-Italic"/>
              </a:rPr>
              <a:t>z</a:t>
            </a:r>
            <a:r>
              <a:rPr lang="pl-PL" sz="2000" b="0" i="0" u="none" strike="noStrike" baseline="0" dirty="0">
                <a:solidFill>
                  <a:srgbClr val="FF0000"/>
                </a:solidFill>
                <a:latin typeface="TimesTenLTStd-Roman"/>
              </a:rPr>
              <a:t>) </a:t>
            </a:r>
            <a:r>
              <a:rPr lang="pl-PL" sz="2000" b="0" i="0" u="none" strike="noStrike" baseline="0" dirty="0">
                <a:solidFill>
                  <a:srgbClr val="FF0000"/>
                </a:solidFill>
                <a:latin typeface="PearsonMATH08"/>
              </a:rPr>
              <a:t>= </a:t>
            </a:r>
            <a:r>
              <a:rPr lang="pl-PL" sz="2000" b="0" i="0" u="none" strike="noStrike" baseline="0" dirty="0">
                <a:solidFill>
                  <a:srgbClr val="FF0000"/>
                </a:solidFill>
                <a:latin typeface="TimesTenLTStd-Roman"/>
              </a:rPr>
              <a:t>(0, 2, 4, 5, 6)</a:t>
            </a:r>
            <a:endParaRPr lang="en-IN" sz="2000" dirty="0">
              <a:solidFill>
                <a:srgbClr val="FF0000"/>
              </a:solidFill>
            </a:endParaRPr>
          </a:p>
        </p:txBody>
      </p:sp>
      <p:pic>
        <p:nvPicPr>
          <p:cNvPr id="14" name="Picture 13">
            <a:extLst>
              <a:ext uri="{FF2B5EF4-FFF2-40B4-BE49-F238E27FC236}">
                <a16:creationId xmlns:a16="http://schemas.microsoft.com/office/drawing/2014/main" id="{7D7D3312-1165-ECFC-DE7A-4F2333FEEDAE}"/>
              </a:ext>
            </a:extLst>
          </p:cNvPr>
          <p:cNvPicPr>
            <a:picLocks noChangeAspect="1"/>
          </p:cNvPicPr>
          <p:nvPr/>
        </p:nvPicPr>
        <p:blipFill>
          <a:blip r:embed="rId3"/>
          <a:stretch>
            <a:fillRect/>
          </a:stretch>
        </p:blipFill>
        <p:spPr>
          <a:xfrm>
            <a:off x="1648369" y="3909183"/>
            <a:ext cx="4765847" cy="2489621"/>
          </a:xfrm>
          <a:prstGeom prst="rect">
            <a:avLst/>
          </a:prstGeom>
        </p:spPr>
      </p:pic>
      <p:pic>
        <p:nvPicPr>
          <p:cNvPr id="18" name="Picture 17">
            <a:extLst>
              <a:ext uri="{FF2B5EF4-FFF2-40B4-BE49-F238E27FC236}">
                <a16:creationId xmlns:a16="http://schemas.microsoft.com/office/drawing/2014/main" id="{75FF1B04-A42A-8E9A-6733-5A00059CA433}"/>
              </a:ext>
            </a:extLst>
          </p:cNvPr>
          <p:cNvPicPr>
            <a:picLocks noChangeAspect="1"/>
          </p:cNvPicPr>
          <p:nvPr/>
        </p:nvPicPr>
        <p:blipFill>
          <a:blip r:embed="rId4"/>
          <a:stretch>
            <a:fillRect/>
          </a:stretch>
        </p:blipFill>
        <p:spPr>
          <a:xfrm>
            <a:off x="7183130" y="3849919"/>
            <a:ext cx="2872869" cy="1019081"/>
          </a:xfrm>
          <a:prstGeom prst="rect">
            <a:avLst/>
          </a:prstGeom>
        </p:spPr>
      </p:pic>
      <p:pic>
        <p:nvPicPr>
          <p:cNvPr id="20" name="Picture 19">
            <a:extLst>
              <a:ext uri="{FF2B5EF4-FFF2-40B4-BE49-F238E27FC236}">
                <a16:creationId xmlns:a16="http://schemas.microsoft.com/office/drawing/2014/main" id="{F096128D-8CFD-7806-3A4C-9A94704995C1}"/>
              </a:ext>
            </a:extLst>
          </p:cNvPr>
          <p:cNvPicPr>
            <a:picLocks noChangeAspect="1"/>
          </p:cNvPicPr>
          <p:nvPr/>
        </p:nvPicPr>
        <p:blipFill>
          <a:blip r:embed="rId5"/>
          <a:stretch>
            <a:fillRect/>
          </a:stretch>
        </p:blipFill>
        <p:spPr>
          <a:xfrm>
            <a:off x="7183130" y="4835014"/>
            <a:ext cx="2057926" cy="637957"/>
          </a:xfrm>
          <a:prstGeom prst="rect">
            <a:avLst/>
          </a:prstGeom>
        </p:spPr>
      </p:pic>
    </p:spTree>
    <p:extLst>
      <p:ext uri="{BB962C8B-B14F-4D97-AF65-F5344CB8AC3E}">
        <p14:creationId xmlns:p14="http://schemas.microsoft.com/office/powerpoint/2010/main" val="37179231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70334-69A7-F7E6-42D4-8AF6880D4B46}"/>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BDA26D93-10AB-1C9B-E1CA-E0A6C5C99A63}"/>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773989FC-414A-3628-6C7C-20B3133AD9FD}"/>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C26C68B2-E91D-C102-44F9-C540DD075516}"/>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1153CCF9-D4D3-59FF-3882-31D6CABA6000}"/>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1C810813-C58D-4BFD-6D0E-5A6BD185438C}"/>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F773A243-ECC8-218C-F88A-FC06B0BD06E8}"/>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0D1D2C02-3256-4235-C901-DD864D347809}"/>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00E3E4ED-A71D-5047-A63C-0B6D5FFAC8A6}"/>
              </a:ext>
            </a:extLst>
          </p:cNvPr>
          <p:cNvSpPr txBox="1"/>
          <p:nvPr/>
        </p:nvSpPr>
        <p:spPr>
          <a:xfrm>
            <a:off x="2136000" y="549000"/>
            <a:ext cx="2520000" cy="369332"/>
          </a:xfrm>
          <a:prstGeom prst="rect">
            <a:avLst/>
          </a:prstGeom>
          <a:noFill/>
        </p:spPr>
        <p:txBody>
          <a:bodyPr wrap="square">
            <a:spAutoFit/>
          </a:bodyPr>
          <a:lstStyle/>
          <a:p>
            <a:r>
              <a:rPr lang="en-IN" sz="1800" b="1" i="0" u="none" strike="noStrike" baseline="0" dirty="0">
                <a:solidFill>
                  <a:srgbClr val="00AEF0"/>
                </a:solidFill>
                <a:latin typeface="StoneSansStd-Semibold"/>
              </a:rPr>
              <a:t>FOUR-VARIABLE K-MAP</a:t>
            </a:r>
            <a:endParaRPr lang="en-IN" dirty="0"/>
          </a:p>
        </p:txBody>
      </p:sp>
      <p:sp>
        <p:nvSpPr>
          <p:cNvPr id="12" name="TextBox 11">
            <a:extLst>
              <a:ext uri="{FF2B5EF4-FFF2-40B4-BE49-F238E27FC236}">
                <a16:creationId xmlns:a16="http://schemas.microsoft.com/office/drawing/2014/main" id="{B8CC2517-977B-B38D-8272-8A76568AC79E}"/>
              </a:ext>
            </a:extLst>
          </p:cNvPr>
          <p:cNvSpPr txBox="1"/>
          <p:nvPr/>
        </p:nvSpPr>
        <p:spPr>
          <a:xfrm>
            <a:off x="1467318" y="918332"/>
            <a:ext cx="8605527" cy="400110"/>
          </a:xfrm>
          <a:prstGeom prst="rect">
            <a:avLst/>
          </a:prstGeom>
          <a:noFill/>
        </p:spPr>
        <p:txBody>
          <a:bodyPr wrap="square">
            <a:spAutoFit/>
          </a:bodyPr>
          <a:lstStyle/>
          <a:p>
            <a:r>
              <a:rPr lang="en-US" sz="2000" b="0" i="0" u="none" strike="noStrike" baseline="0" dirty="0">
                <a:latin typeface="TimesTenLTStd-Roman"/>
              </a:rPr>
              <a:t>The map for Boolean functions of four binary variables (</a:t>
            </a:r>
            <a:r>
              <a:rPr lang="en-US" sz="2000" b="0" i="1" u="none" strike="noStrike" baseline="0" dirty="0">
                <a:latin typeface="TimesTenLTStd-Italic"/>
              </a:rPr>
              <a:t>w</a:t>
            </a:r>
            <a:r>
              <a:rPr lang="en-US" sz="2000" b="0" i="0" u="none" strike="noStrike" baseline="0" dirty="0">
                <a:latin typeface="TimesTenLTStd-Roman"/>
              </a:rPr>
              <a:t>, </a:t>
            </a:r>
            <a:r>
              <a:rPr lang="en-US" sz="2000" b="0" i="1" u="none" strike="noStrike" baseline="0" dirty="0">
                <a:latin typeface="TimesTenLTStd-Italic"/>
              </a:rPr>
              <a:t>x</a:t>
            </a:r>
            <a:r>
              <a:rPr lang="en-US" sz="2000" b="0" i="0" u="none" strike="noStrike" baseline="0" dirty="0">
                <a:latin typeface="TimesTenLTStd-Roman"/>
              </a:rPr>
              <a:t>, </a:t>
            </a:r>
            <a:r>
              <a:rPr lang="en-US" sz="2000" b="0" i="1" u="none" strike="noStrike" baseline="0" dirty="0">
                <a:latin typeface="TimesTenLTStd-Italic"/>
              </a:rPr>
              <a:t>y</a:t>
            </a:r>
            <a:r>
              <a:rPr lang="en-US" sz="2000" b="0" i="0" u="none" strike="noStrike" baseline="0" dirty="0">
                <a:latin typeface="TimesTenLTStd-Roman"/>
              </a:rPr>
              <a:t>, </a:t>
            </a:r>
            <a:r>
              <a:rPr lang="en-US" sz="2000" b="0" i="1" u="none" strike="noStrike" baseline="0" dirty="0">
                <a:latin typeface="TimesTenLTStd-Italic"/>
              </a:rPr>
              <a:t>z</a:t>
            </a:r>
            <a:r>
              <a:rPr lang="en-US" sz="2000" b="0" i="0" u="none" strike="noStrike" baseline="0" dirty="0">
                <a:latin typeface="TimesTenLTStd-Roman"/>
              </a:rPr>
              <a:t>) is shown in Fig.</a:t>
            </a:r>
            <a:endParaRPr lang="en-IN" sz="2000" dirty="0"/>
          </a:p>
        </p:txBody>
      </p:sp>
      <p:pic>
        <p:nvPicPr>
          <p:cNvPr id="14" name="Picture 13">
            <a:extLst>
              <a:ext uri="{FF2B5EF4-FFF2-40B4-BE49-F238E27FC236}">
                <a16:creationId xmlns:a16="http://schemas.microsoft.com/office/drawing/2014/main" id="{7545412D-EB42-2164-59F3-851771E58151}"/>
              </a:ext>
            </a:extLst>
          </p:cNvPr>
          <p:cNvPicPr>
            <a:picLocks noChangeAspect="1"/>
          </p:cNvPicPr>
          <p:nvPr/>
        </p:nvPicPr>
        <p:blipFill>
          <a:blip r:embed="rId3"/>
          <a:stretch>
            <a:fillRect/>
          </a:stretch>
        </p:blipFill>
        <p:spPr>
          <a:xfrm>
            <a:off x="1810473" y="1855981"/>
            <a:ext cx="8605527" cy="4372444"/>
          </a:xfrm>
          <a:prstGeom prst="rect">
            <a:avLst/>
          </a:prstGeom>
        </p:spPr>
      </p:pic>
    </p:spTree>
    <p:extLst>
      <p:ext uri="{BB962C8B-B14F-4D97-AF65-F5344CB8AC3E}">
        <p14:creationId xmlns:p14="http://schemas.microsoft.com/office/powerpoint/2010/main" val="35960570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A161B-5925-28C0-2432-CBB923EF9711}"/>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160FABC3-849E-91FF-FCF3-41F1907D8969}"/>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A32B90C3-8A8A-775B-A9E3-AFE7E3779ACE}"/>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9A6E453D-99BE-C019-2C5F-C99792D342DA}"/>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635E2048-3DA1-BEFA-5056-DA0717BF6C89}"/>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E6AED050-E343-6802-F88C-529AF8B361DC}"/>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05370FD7-B3F6-5BC7-FC3B-8D2771511CF2}"/>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62C9D369-C313-152E-0D30-F898BE52C873}"/>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pic>
        <p:nvPicPr>
          <p:cNvPr id="9" name="Picture 8">
            <a:extLst>
              <a:ext uri="{FF2B5EF4-FFF2-40B4-BE49-F238E27FC236}">
                <a16:creationId xmlns:a16="http://schemas.microsoft.com/office/drawing/2014/main" id="{481A1111-93F6-425C-3D58-E019362A6A8C}"/>
              </a:ext>
            </a:extLst>
          </p:cNvPr>
          <p:cNvPicPr>
            <a:picLocks noChangeAspect="1"/>
          </p:cNvPicPr>
          <p:nvPr/>
        </p:nvPicPr>
        <p:blipFill>
          <a:blip r:embed="rId3"/>
          <a:stretch>
            <a:fillRect/>
          </a:stretch>
        </p:blipFill>
        <p:spPr>
          <a:xfrm>
            <a:off x="3473907" y="813591"/>
            <a:ext cx="4062093" cy="5540836"/>
          </a:xfrm>
          <a:prstGeom prst="rect">
            <a:avLst/>
          </a:prstGeom>
        </p:spPr>
      </p:pic>
    </p:spTree>
    <p:extLst>
      <p:ext uri="{BB962C8B-B14F-4D97-AF65-F5344CB8AC3E}">
        <p14:creationId xmlns:p14="http://schemas.microsoft.com/office/powerpoint/2010/main" val="3941141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971DA-AD51-7103-D734-B7514890F941}"/>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1D5058FB-6D0C-D797-B0D8-CFB228C67FB6}"/>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FE65D9C6-5850-35B6-C0D3-5377F94019D5}"/>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559D2FB1-1369-7CA9-67D6-907973710787}"/>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5EFD8682-4C4B-98F4-AB62-A294FAFDD5C5}"/>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7A25473A-39F8-90BA-A986-5C9B5323BEE6}"/>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ED2A0571-E4BC-C22B-F5BE-31FA0F498C16}"/>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A548B893-9B94-F715-45D8-48B895FA4B99}"/>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11" name="TextBox 10">
            <a:extLst>
              <a:ext uri="{FF2B5EF4-FFF2-40B4-BE49-F238E27FC236}">
                <a16:creationId xmlns:a16="http://schemas.microsoft.com/office/drawing/2014/main" id="{2310DB97-73C8-EBDA-6F1A-8B5B377582CA}"/>
              </a:ext>
            </a:extLst>
          </p:cNvPr>
          <p:cNvSpPr txBox="1"/>
          <p:nvPr/>
        </p:nvSpPr>
        <p:spPr>
          <a:xfrm>
            <a:off x="1416000" y="189000"/>
            <a:ext cx="9748607" cy="461665"/>
          </a:xfrm>
          <a:prstGeom prst="rect">
            <a:avLst/>
          </a:prstGeom>
          <a:noFill/>
        </p:spPr>
        <p:txBody>
          <a:bodyPr wrap="square">
            <a:spAutoFit/>
          </a:bodyPr>
          <a:lstStyle/>
          <a:p>
            <a:pPr algn="l"/>
            <a:r>
              <a:rPr lang="en-IN" sz="2400" b="0" i="0" u="none" strike="noStrike" baseline="0" dirty="0">
                <a:solidFill>
                  <a:srgbClr val="FF0000"/>
                </a:solidFill>
                <a:latin typeface="TimesTenLTStd-Roman"/>
              </a:rPr>
              <a:t>Simplify the Boolean function </a:t>
            </a:r>
            <a:r>
              <a:rPr lang="pl-PL" sz="2400" b="0" i="1" u="none" strike="noStrike" baseline="0" dirty="0">
                <a:solidFill>
                  <a:srgbClr val="FF0000"/>
                </a:solidFill>
                <a:latin typeface="TimesTenLTStd-Italic"/>
              </a:rPr>
              <a:t>F </a:t>
            </a:r>
            <a:r>
              <a:rPr lang="pl-PL" sz="2400" b="0" i="0" u="none" strike="noStrike" baseline="0" dirty="0">
                <a:solidFill>
                  <a:srgbClr val="FF0000"/>
                </a:solidFill>
                <a:latin typeface="TimesTenLTStd-Roman"/>
              </a:rPr>
              <a:t>(</a:t>
            </a:r>
            <a:r>
              <a:rPr lang="pl-PL" sz="2400" b="0" i="1" u="none" strike="noStrike" baseline="0" dirty="0">
                <a:solidFill>
                  <a:srgbClr val="FF0000"/>
                </a:solidFill>
                <a:latin typeface="TimesTenLTStd-Italic"/>
              </a:rPr>
              <a:t>w</a:t>
            </a:r>
            <a:r>
              <a:rPr lang="pl-PL" sz="2400" b="0" i="0" u="none" strike="noStrike" baseline="0" dirty="0">
                <a:solidFill>
                  <a:srgbClr val="FF0000"/>
                </a:solidFill>
                <a:latin typeface="TimesTenLTStd-Roman"/>
              </a:rPr>
              <a:t>, </a:t>
            </a:r>
            <a:r>
              <a:rPr lang="pl-PL" sz="2400" b="0" i="1" u="none" strike="noStrike" baseline="0" dirty="0">
                <a:solidFill>
                  <a:srgbClr val="FF0000"/>
                </a:solidFill>
                <a:latin typeface="TimesTenLTStd-Italic"/>
              </a:rPr>
              <a:t>x</a:t>
            </a:r>
            <a:r>
              <a:rPr lang="pl-PL" sz="2400" b="0" i="0" u="none" strike="noStrike" baseline="0" dirty="0">
                <a:solidFill>
                  <a:srgbClr val="FF0000"/>
                </a:solidFill>
                <a:latin typeface="TimesTenLTStd-Roman"/>
              </a:rPr>
              <a:t>, </a:t>
            </a:r>
            <a:r>
              <a:rPr lang="pl-PL" sz="2400" b="0" i="1" u="none" strike="noStrike" baseline="0" dirty="0">
                <a:solidFill>
                  <a:srgbClr val="FF0000"/>
                </a:solidFill>
                <a:latin typeface="TimesTenLTStd-Italic"/>
              </a:rPr>
              <a:t>y</a:t>
            </a:r>
            <a:r>
              <a:rPr lang="pl-PL" sz="2400" b="0" i="0" u="none" strike="noStrike" baseline="0" dirty="0">
                <a:solidFill>
                  <a:srgbClr val="FF0000"/>
                </a:solidFill>
                <a:latin typeface="TimesTenLTStd-Roman"/>
              </a:rPr>
              <a:t>, </a:t>
            </a:r>
            <a:r>
              <a:rPr lang="pl-PL" sz="2400" b="0" i="1" u="none" strike="noStrike" baseline="0" dirty="0">
                <a:solidFill>
                  <a:srgbClr val="FF0000"/>
                </a:solidFill>
                <a:latin typeface="TimesTenLTStd-Italic"/>
              </a:rPr>
              <a:t>z</a:t>
            </a:r>
            <a:r>
              <a:rPr lang="pl-PL" sz="2400" b="0" i="0" u="none" strike="noStrike" baseline="0" dirty="0">
                <a:solidFill>
                  <a:srgbClr val="FF0000"/>
                </a:solidFill>
                <a:latin typeface="TimesTenLTStd-Roman"/>
              </a:rPr>
              <a:t>) </a:t>
            </a:r>
            <a:r>
              <a:rPr lang="pl-PL" sz="2400" b="0" i="0" u="none" strike="noStrike" baseline="0" dirty="0">
                <a:solidFill>
                  <a:srgbClr val="FF0000"/>
                </a:solidFill>
                <a:latin typeface="PearsonMATH08"/>
              </a:rPr>
              <a:t>= </a:t>
            </a:r>
            <a:r>
              <a:rPr lang="pl-PL" sz="2400" b="0" i="0" u="none" strike="noStrike" baseline="0" dirty="0">
                <a:solidFill>
                  <a:srgbClr val="FF0000"/>
                </a:solidFill>
                <a:latin typeface="TimesTenLTStd-Roman"/>
              </a:rPr>
              <a:t>(0, 1, 2, 4, 5, 6, 8, 9, 12, 13, 14)</a:t>
            </a:r>
            <a:endParaRPr lang="en-IN" sz="2400" dirty="0">
              <a:solidFill>
                <a:srgbClr val="FF0000"/>
              </a:solidFill>
            </a:endParaRPr>
          </a:p>
        </p:txBody>
      </p:sp>
      <p:pic>
        <p:nvPicPr>
          <p:cNvPr id="13" name="Picture 12">
            <a:extLst>
              <a:ext uri="{FF2B5EF4-FFF2-40B4-BE49-F238E27FC236}">
                <a16:creationId xmlns:a16="http://schemas.microsoft.com/office/drawing/2014/main" id="{F879FFB1-6309-5C2F-1B2F-BC84B1A66102}"/>
              </a:ext>
            </a:extLst>
          </p:cNvPr>
          <p:cNvPicPr>
            <a:picLocks noChangeAspect="1"/>
          </p:cNvPicPr>
          <p:nvPr/>
        </p:nvPicPr>
        <p:blipFill>
          <a:blip r:embed="rId3"/>
          <a:stretch>
            <a:fillRect/>
          </a:stretch>
        </p:blipFill>
        <p:spPr>
          <a:xfrm>
            <a:off x="1335942" y="1267667"/>
            <a:ext cx="7280057" cy="4868540"/>
          </a:xfrm>
          <a:prstGeom prst="rect">
            <a:avLst/>
          </a:prstGeom>
        </p:spPr>
      </p:pic>
      <p:pic>
        <p:nvPicPr>
          <p:cNvPr id="15" name="Picture 14">
            <a:extLst>
              <a:ext uri="{FF2B5EF4-FFF2-40B4-BE49-F238E27FC236}">
                <a16:creationId xmlns:a16="http://schemas.microsoft.com/office/drawing/2014/main" id="{1B634CA6-2E32-6FA8-89BE-549CA45C7987}"/>
              </a:ext>
            </a:extLst>
          </p:cNvPr>
          <p:cNvPicPr>
            <a:picLocks noChangeAspect="1"/>
          </p:cNvPicPr>
          <p:nvPr/>
        </p:nvPicPr>
        <p:blipFill>
          <a:blip r:embed="rId4"/>
          <a:stretch>
            <a:fillRect/>
          </a:stretch>
        </p:blipFill>
        <p:spPr>
          <a:xfrm>
            <a:off x="7284458" y="1267667"/>
            <a:ext cx="4293069" cy="1024796"/>
          </a:xfrm>
          <a:prstGeom prst="rect">
            <a:avLst/>
          </a:prstGeom>
        </p:spPr>
      </p:pic>
      <p:pic>
        <p:nvPicPr>
          <p:cNvPr id="17" name="Picture 16">
            <a:extLst>
              <a:ext uri="{FF2B5EF4-FFF2-40B4-BE49-F238E27FC236}">
                <a16:creationId xmlns:a16="http://schemas.microsoft.com/office/drawing/2014/main" id="{234D1C9A-AB4A-8912-F9BB-5F033EC189A9}"/>
              </a:ext>
            </a:extLst>
          </p:cNvPr>
          <p:cNvPicPr>
            <a:picLocks noChangeAspect="1"/>
          </p:cNvPicPr>
          <p:nvPr/>
        </p:nvPicPr>
        <p:blipFill>
          <a:blip r:embed="rId5"/>
          <a:stretch>
            <a:fillRect/>
          </a:stretch>
        </p:blipFill>
        <p:spPr>
          <a:xfrm>
            <a:off x="8285543" y="3291406"/>
            <a:ext cx="3240000" cy="821061"/>
          </a:xfrm>
          <a:prstGeom prst="rect">
            <a:avLst/>
          </a:prstGeom>
        </p:spPr>
      </p:pic>
    </p:spTree>
    <p:extLst>
      <p:ext uri="{BB962C8B-B14F-4D97-AF65-F5344CB8AC3E}">
        <p14:creationId xmlns:p14="http://schemas.microsoft.com/office/powerpoint/2010/main" val="1238841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56F24-1679-E119-5EA5-ABDC7C53F558}"/>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34743959-315E-7380-71EE-47C7E1664233}"/>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0165F369-40F9-D449-3CF3-DB278E633986}"/>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0F57B96C-88E2-DBF7-B480-21882F321B62}"/>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CF5B4441-033C-8E7E-78C2-1850BA90558F}"/>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9DA8D9EA-1D97-E11E-3143-EC564A17DEEA}"/>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3CEC7DEA-A32C-976A-4AD0-542E0EF5056C}"/>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6EDFDD06-4C6C-501F-FA5D-930084A460B3}"/>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pic>
        <p:nvPicPr>
          <p:cNvPr id="9" name="Picture 8">
            <a:extLst>
              <a:ext uri="{FF2B5EF4-FFF2-40B4-BE49-F238E27FC236}">
                <a16:creationId xmlns:a16="http://schemas.microsoft.com/office/drawing/2014/main" id="{337682C0-970D-9A9B-212E-6ACA6A46D39D}"/>
              </a:ext>
            </a:extLst>
          </p:cNvPr>
          <p:cNvPicPr>
            <a:picLocks noChangeAspect="1"/>
          </p:cNvPicPr>
          <p:nvPr/>
        </p:nvPicPr>
        <p:blipFill>
          <a:blip r:embed="rId3"/>
          <a:stretch>
            <a:fillRect/>
          </a:stretch>
        </p:blipFill>
        <p:spPr>
          <a:xfrm>
            <a:off x="2130918" y="549000"/>
            <a:ext cx="7498528" cy="720000"/>
          </a:xfrm>
          <a:prstGeom prst="rect">
            <a:avLst/>
          </a:prstGeom>
        </p:spPr>
      </p:pic>
      <p:pic>
        <p:nvPicPr>
          <p:cNvPr id="12" name="Picture 11">
            <a:extLst>
              <a:ext uri="{FF2B5EF4-FFF2-40B4-BE49-F238E27FC236}">
                <a16:creationId xmlns:a16="http://schemas.microsoft.com/office/drawing/2014/main" id="{20CCC9F3-BEEB-5295-32D8-506FA6D312F1}"/>
              </a:ext>
            </a:extLst>
          </p:cNvPr>
          <p:cNvPicPr>
            <a:picLocks noChangeAspect="1"/>
          </p:cNvPicPr>
          <p:nvPr/>
        </p:nvPicPr>
        <p:blipFill>
          <a:blip r:embed="rId4"/>
          <a:stretch>
            <a:fillRect/>
          </a:stretch>
        </p:blipFill>
        <p:spPr>
          <a:xfrm>
            <a:off x="1251921" y="1465917"/>
            <a:ext cx="6480000" cy="4668924"/>
          </a:xfrm>
          <a:prstGeom prst="rect">
            <a:avLst/>
          </a:prstGeom>
        </p:spPr>
      </p:pic>
      <p:pic>
        <p:nvPicPr>
          <p:cNvPr id="14" name="Picture 13">
            <a:extLst>
              <a:ext uri="{FF2B5EF4-FFF2-40B4-BE49-F238E27FC236}">
                <a16:creationId xmlns:a16="http://schemas.microsoft.com/office/drawing/2014/main" id="{3DE4F74C-C40C-0F05-7BC3-8EEF2C053670}"/>
              </a:ext>
            </a:extLst>
          </p:cNvPr>
          <p:cNvPicPr>
            <a:picLocks noChangeAspect="1"/>
          </p:cNvPicPr>
          <p:nvPr/>
        </p:nvPicPr>
        <p:blipFill>
          <a:blip r:embed="rId5"/>
          <a:stretch>
            <a:fillRect/>
          </a:stretch>
        </p:blipFill>
        <p:spPr>
          <a:xfrm>
            <a:off x="6638314" y="2987703"/>
            <a:ext cx="4655766" cy="596306"/>
          </a:xfrm>
          <a:prstGeom prst="rect">
            <a:avLst/>
          </a:prstGeom>
        </p:spPr>
      </p:pic>
    </p:spTree>
    <p:extLst>
      <p:ext uri="{BB962C8B-B14F-4D97-AF65-F5344CB8AC3E}">
        <p14:creationId xmlns:p14="http://schemas.microsoft.com/office/powerpoint/2010/main" val="9314501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936F7-91CC-28F4-E581-2FD4CD31CA56}"/>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091B84FA-BF3D-0FEC-5898-7A77493B639E}"/>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028113F2-16E2-240E-EF61-CF4E77A73EC6}"/>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13098EFB-9250-26D2-E060-122FF4C289CB}"/>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F2E21729-431A-7E6A-B54B-3DEA3FE2388A}"/>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6AA9C19A-8429-4918-98E8-D92B8A1E1FE1}"/>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7F29F680-F179-D4B8-451E-74983197C388}"/>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4412A83C-E130-204E-236B-50D6F6E1B77F}"/>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pic>
        <p:nvPicPr>
          <p:cNvPr id="9" name="Picture 8">
            <a:extLst>
              <a:ext uri="{FF2B5EF4-FFF2-40B4-BE49-F238E27FC236}">
                <a16:creationId xmlns:a16="http://schemas.microsoft.com/office/drawing/2014/main" id="{7D0F593E-4905-CDFB-CDCD-227C7172CB3B}"/>
              </a:ext>
            </a:extLst>
          </p:cNvPr>
          <p:cNvPicPr>
            <a:picLocks noChangeAspect="1"/>
          </p:cNvPicPr>
          <p:nvPr/>
        </p:nvPicPr>
        <p:blipFill>
          <a:blip r:embed="rId3"/>
          <a:stretch>
            <a:fillRect/>
          </a:stretch>
        </p:blipFill>
        <p:spPr>
          <a:xfrm>
            <a:off x="2187654" y="642325"/>
            <a:ext cx="6968841" cy="4586675"/>
          </a:xfrm>
          <a:prstGeom prst="rect">
            <a:avLst/>
          </a:prstGeom>
        </p:spPr>
      </p:pic>
    </p:spTree>
    <p:extLst>
      <p:ext uri="{BB962C8B-B14F-4D97-AF65-F5344CB8AC3E}">
        <p14:creationId xmlns:p14="http://schemas.microsoft.com/office/powerpoint/2010/main" val="36919615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160AD-039B-4131-D777-6569B8B39128}"/>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FECE2155-6F48-CF7B-C82E-A3470A87F43A}"/>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35AECF8D-C369-7463-52F4-29168BC49921}"/>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D41456B4-384C-9A05-EDB6-5D64DD388856}"/>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D90EF4C4-30B5-640F-47FD-AF3BA7A91BE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91400446-AA7F-7CEE-9DA8-B0B0E428DBC8}"/>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7A8458-331B-FBDF-2616-BA25BC159D73}"/>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FCCA784B-3BA7-7185-E868-177831074340}"/>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pic>
        <p:nvPicPr>
          <p:cNvPr id="11" name="Picture 10">
            <a:extLst>
              <a:ext uri="{FF2B5EF4-FFF2-40B4-BE49-F238E27FC236}">
                <a16:creationId xmlns:a16="http://schemas.microsoft.com/office/drawing/2014/main" id="{8A00E966-57CF-711D-B503-DBB85068A00A}"/>
              </a:ext>
            </a:extLst>
          </p:cNvPr>
          <p:cNvPicPr>
            <a:picLocks noChangeAspect="1"/>
          </p:cNvPicPr>
          <p:nvPr/>
        </p:nvPicPr>
        <p:blipFill>
          <a:blip r:embed="rId3"/>
          <a:stretch>
            <a:fillRect/>
          </a:stretch>
        </p:blipFill>
        <p:spPr>
          <a:xfrm>
            <a:off x="1492491" y="909001"/>
            <a:ext cx="8203510" cy="4582450"/>
          </a:xfrm>
          <a:prstGeom prst="rect">
            <a:avLst/>
          </a:prstGeom>
        </p:spPr>
      </p:pic>
    </p:spTree>
    <p:extLst>
      <p:ext uri="{BB962C8B-B14F-4D97-AF65-F5344CB8AC3E}">
        <p14:creationId xmlns:p14="http://schemas.microsoft.com/office/powerpoint/2010/main" val="16561968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8EC9B-594B-838C-B435-1FFB8340302B}"/>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08D037C4-9DD8-E091-0E00-149354726B06}"/>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7D80DE10-E481-E44B-9984-A2047D29B698}"/>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65AD8058-EA05-F1F3-52D1-819885DE2F08}"/>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D4AA9A00-B9B3-FE1B-943E-00E055E989C7}"/>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99C91DF8-80B5-192C-2C40-593892572FA5}"/>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F2C08BB8-CABD-BDCD-B8E1-C7FF90B81A5E}"/>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216BC251-0DA2-57BD-7F4B-48975FAC5C3B}"/>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A9047653-08BB-0DB4-88F5-934BA74D2ED0}"/>
              </a:ext>
            </a:extLst>
          </p:cNvPr>
          <p:cNvSpPr txBox="1"/>
          <p:nvPr/>
        </p:nvSpPr>
        <p:spPr>
          <a:xfrm>
            <a:off x="1440858" y="651364"/>
            <a:ext cx="9497991" cy="1877437"/>
          </a:xfrm>
          <a:prstGeom prst="rect">
            <a:avLst/>
          </a:prstGeom>
          <a:noFill/>
        </p:spPr>
        <p:txBody>
          <a:bodyPr wrap="square">
            <a:spAutoFit/>
          </a:bodyPr>
          <a:lstStyle/>
          <a:p>
            <a:pPr algn="just"/>
            <a:r>
              <a:rPr lang="en-IN" sz="2000" b="1" i="0" u="none" strike="noStrike" baseline="0" dirty="0">
                <a:latin typeface="TimesTenLTStd-Bold"/>
              </a:rPr>
              <a:t>A </a:t>
            </a:r>
            <a:r>
              <a:rPr lang="en-IN" sz="2000" b="1" i="1" u="none" strike="noStrike" baseline="0" dirty="0">
                <a:latin typeface="TimesTenLTStd-BoldItalic"/>
              </a:rPr>
              <a:t>prime </a:t>
            </a:r>
            <a:r>
              <a:rPr lang="en-US" sz="2000" b="1" i="1" u="none" strike="noStrike" baseline="0" dirty="0">
                <a:latin typeface="TimesTenLTStd-BoldItalic"/>
              </a:rPr>
              <a:t>implicant </a:t>
            </a:r>
            <a:r>
              <a:rPr lang="en-US" sz="2000" b="1" i="0" u="none" strike="noStrike" baseline="0" dirty="0">
                <a:latin typeface="TimesTenLTStd-Bold"/>
              </a:rPr>
              <a:t>is a product term obtained by combining the maximum possible number of adjacent squares in the map. </a:t>
            </a:r>
            <a:r>
              <a:rPr lang="en-US" sz="2000" b="0" i="0" u="none" strike="noStrike" baseline="0" dirty="0">
                <a:latin typeface="TimesTenLTStd-Roman"/>
              </a:rPr>
              <a:t>If a </a:t>
            </a:r>
            <a:r>
              <a:rPr lang="en-US" sz="2000" b="0" i="0" u="none" strike="noStrike" baseline="0" dirty="0" err="1">
                <a:latin typeface="TimesTenLTStd-Roman"/>
              </a:rPr>
              <a:t>minterm</a:t>
            </a:r>
            <a:r>
              <a:rPr lang="en-US" sz="2000" b="0" i="0" u="none" strike="noStrike" baseline="0" dirty="0">
                <a:latin typeface="TimesTenLTStd-Roman"/>
              </a:rPr>
              <a:t> in a square is covered by only one prime implicant, that prime implicant is said to be </a:t>
            </a:r>
            <a:r>
              <a:rPr lang="en-US" sz="2000" b="0" i="1" u="none" strike="noStrike" baseline="0" dirty="0">
                <a:latin typeface="TimesTenLTStd-Italic"/>
              </a:rPr>
              <a:t>essential.</a:t>
            </a:r>
          </a:p>
          <a:p>
            <a:pPr algn="just"/>
            <a:endParaRPr lang="en-US" sz="2000" b="0" i="1" u="none" strike="noStrike" baseline="0" dirty="0">
              <a:latin typeface="TimesTenLTStd-Italic"/>
            </a:endParaRPr>
          </a:p>
          <a:p>
            <a:pPr algn="just"/>
            <a:r>
              <a:rPr lang="en-US" b="1" dirty="0"/>
              <a:t>The prime implicants of a function can be obtained from the map by combining all possible maximum numbers of squares.</a:t>
            </a:r>
            <a:endParaRPr lang="en-IN" sz="2000" dirty="0"/>
          </a:p>
        </p:txBody>
      </p:sp>
      <p:sp>
        <p:nvSpPr>
          <p:cNvPr id="12" name="TextBox 11">
            <a:extLst>
              <a:ext uri="{FF2B5EF4-FFF2-40B4-BE49-F238E27FC236}">
                <a16:creationId xmlns:a16="http://schemas.microsoft.com/office/drawing/2014/main" id="{127A058A-5236-1A38-148F-B8D05BB1459E}"/>
              </a:ext>
            </a:extLst>
          </p:cNvPr>
          <p:cNvSpPr txBox="1"/>
          <p:nvPr/>
        </p:nvSpPr>
        <p:spPr>
          <a:xfrm>
            <a:off x="1515503" y="237717"/>
            <a:ext cx="6223518" cy="461665"/>
          </a:xfrm>
          <a:prstGeom prst="rect">
            <a:avLst/>
          </a:prstGeom>
          <a:noFill/>
        </p:spPr>
        <p:txBody>
          <a:bodyPr wrap="square">
            <a:spAutoFit/>
          </a:bodyPr>
          <a:lstStyle/>
          <a:p>
            <a:r>
              <a:rPr lang="en-IN" sz="2400" b="1" i="0" u="none" strike="noStrike" baseline="0" dirty="0">
                <a:solidFill>
                  <a:srgbClr val="00AEF0"/>
                </a:solidFill>
                <a:latin typeface="StoneSansStd-Bold"/>
              </a:rPr>
              <a:t>Prime Implicants</a:t>
            </a:r>
            <a:endParaRPr lang="en-IN" sz="2400" dirty="0"/>
          </a:p>
        </p:txBody>
      </p:sp>
      <p:sp>
        <p:nvSpPr>
          <p:cNvPr id="14" name="TextBox 13">
            <a:extLst>
              <a:ext uri="{FF2B5EF4-FFF2-40B4-BE49-F238E27FC236}">
                <a16:creationId xmlns:a16="http://schemas.microsoft.com/office/drawing/2014/main" id="{123325C5-E493-FC76-0FF5-88763FDD2599}"/>
              </a:ext>
            </a:extLst>
          </p:cNvPr>
          <p:cNvSpPr txBox="1"/>
          <p:nvPr/>
        </p:nvSpPr>
        <p:spPr>
          <a:xfrm>
            <a:off x="1506709" y="2472627"/>
            <a:ext cx="9160235" cy="646331"/>
          </a:xfrm>
          <a:prstGeom prst="rect">
            <a:avLst/>
          </a:prstGeom>
          <a:noFill/>
        </p:spPr>
        <p:txBody>
          <a:bodyPr wrap="square">
            <a:spAutoFit/>
          </a:bodyPr>
          <a:lstStyle/>
          <a:p>
            <a:pPr algn="l"/>
            <a:r>
              <a:rPr lang="en-US" sz="1800" b="0" i="0" u="none" strike="noStrike" baseline="0" dirty="0">
                <a:solidFill>
                  <a:srgbClr val="FF0000"/>
                </a:solidFill>
                <a:latin typeface="TimesTenLTStd-Roman"/>
              </a:rPr>
              <a:t>Consider the following four-variable Boolean function:</a:t>
            </a:r>
          </a:p>
          <a:p>
            <a:pPr algn="l"/>
            <a:r>
              <a:rPr lang="en-IN" sz="1800" b="0" i="1" u="none" strike="noStrike" baseline="0" dirty="0">
                <a:solidFill>
                  <a:srgbClr val="FF0000"/>
                </a:solidFill>
                <a:latin typeface="TimesTenLTStd-Italic"/>
              </a:rPr>
              <a:t>F</a:t>
            </a:r>
            <a:r>
              <a:rPr lang="en-IN" sz="1800" b="0" i="0" u="none" strike="noStrike" baseline="0" dirty="0">
                <a:solidFill>
                  <a:srgbClr val="FF0000"/>
                </a:solidFill>
                <a:latin typeface="TimesTenLTStd-Roman"/>
              </a:rPr>
              <a:t>(</a:t>
            </a:r>
            <a:r>
              <a:rPr lang="en-IN" sz="1800" b="0" i="1" u="none" strike="noStrike" baseline="0" dirty="0">
                <a:solidFill>
                  <a:srgbClr val="FF0000"/>
                </a:solidFill>
                <a:latin typeface="TimesTenLTStd-Italic"/>
              </a:rPr>
              <a:t>A</a:t>
            </a:r>
            <a:r>
              <a:rPr lang="en-IN" sz="1800" b="0" i="0" u="none" strike="noStrike" baseline="0" dirty="0">
                <a:solidFill>
                  <a:srgbClr val="FF0000"/>
                </a:solidFill>
                <a:latin typeface="TimesTenLTStd-Roman"/>
              </a:rPr>
              <a:t>, </a:t>
            </a:r>
            <a:r>
              <a:rPr lang="en-IN" sz="1800" b="0" i="1" u="none" strike="noStrike" baseline="0" dirty="0">
                <a:solidFill>
                  <a:srgbClr val="FF0000"/>
                </a:solidFill>
                <a:latin typeface="TimesTenLTStd-Italic"/>
              </a:rPr>
              <a:t>B</a:t>
            </a:r>
            <a:r>
              <a:rPr lang="en-IN" sz="1800" b="0" i="0" u="none" strike="noStrike" baseline="0" dirty="0">
                <a:solidFill>
                  <a:srgbClr val="FF0000"/>
                </a:solidFill>
                <a:latin typeface="TimesTenLTStd-Roman"/>
              </a:rPr>
              <a:t>, </a:t>
            </a:r>
            <a:r>
              <a:rPr lang="en-IN" sz="1800" b="0" i="1" u="none" strike="noStrike" baseline="0" dirty="0">
                <a:solidFill>
                  <a:srgbClr val="FF0000"/>
                </a:solidFill>
                <a:latin typeface="TimesTenLTStd-Italic"/>
              </a:rPr>
              <a:t>C</a:t>
            </a:r>
            <a:r>
              <a:rPr lang="en-IN" sz="1800" b="0" i="0" u="none" strike="noStrike" baseline="0" dirty="0">
                <a:solidFill>
                  <a:srgbClr val="FF0000"/>
                </a:solidFill>
                <a:latin typeface="TimesTenLTStd-Roman"/>
              </a:rPr>
              <a:t>, </a:t>
            </a:r>
            <a:r>
              <a:rPr lang="en-IN" sz="1800" b="0" i="1" u="none" strike="noStrike" baseline="0" dirty="0">
                <a:solidFill>
                  <a:srgbClr val="FF0000"/>
                </a:solidFill>
                <a:latin typeface="TimesTenLTStd-Italic"/>
              </a:rPr>
              <a:t>D</a:t>
            </a:r>
            <a:r>
              <a:rPr lang="en-IN" sz="1800" b="0" i="0" u="none" strike="noStrike" baseline="0" dirty="0">
                <a:solidFill>
                  <a:srgbClr val="FF0000"/>
                </a:solidFill>
                <a:latin typeface="TimesTenLTStd-Roman"/>
              </a:rPr>
              <a:t>) </a:t>
            </a:r>
            <a:r>
              <a:rPr lang="en-IN" sz="1800" b="0" i="0" u="none" strike="noStrike" baseline="0" dirty="0">
                <a:solidFill>
                  <a:srgbClr val="FF0000"/>
                </a:solidFill>
                <a:latin typeface="PearsonMATH08"/>
              </a:rPr>
              <a:t>= </a:t>
            </a:r>
            <a:r>
              <a:rPr lang="en-IN" sz="1800" b="0" i="0" u="none" strike="noStrike" baseline="0" dirty="0">
                <a:solidFill>
                  <a:srgbClr val="FF0000"/>
                </a:solidFill>
                <a:latin typeface="TimesTenLTStd-Roman"/>
              </a:rPr>
              <a:t>(0, 2, 3, 5, 7, 8, 9, 10, 11, 13, 15)</a:t>
            </a:r>
            <a:endParaRPr lang="en-IN" dirty="0">
              <a:solidFill>
                <a:srgbClr val="FF0000"/>
              </a:solidFill>
            </a:endParaRPr>
          </a:p>
        </p:txBody>
      </p:sp>
      <p:pic>
        <p:nvPicPr>
          <p:cNvPr id="16" name="Picture 15">
            <a:extLst>
              <a:ext uri="{FF2B5EF4-FFF2-40B4-BE49-F238E27FC236}">
                <a16:creationId xmlns:a16="http://schemas.microsoft.com/office/drawing/2014/main" id="{4A5056B4-7B33-2F8E-C736-32CBD85475EF}"/>
              </a:ext>
            </a:extLst>
          </p:cNvPr>
          <p:cNvPicPr>
            <a:picLocks noChangeAspect="1"/>
          </p:cNvPicPr>
          <p:nvPr/>
        </p:nvPicPr>
        <p:blipFill>
          <a:blip r:embed="rId3"/>
          <a:stretch>
            <a:fillRect/>
          </a:stretch>
        </p:blipFill>
        <p:spPr>
          <a:xfrm>
            <a:off x="2496000" y="3214677"/>
            <a:ext cx="7560000" cy="3187835"/>
          </a:xfrm>
          <a:prstGeom prst="rect">
            <a:avLst/>
          </a:prstGeom>
        </p:spPr>
      </p:pic>
    </p:spTree>
    <p:extLst>
      <p:ext uri="{BB962C8B-B14F-4D97-AF65-F5344CB8AC3E}">
        <p14:creationId xmlns:p14="http://schemas.microsoft.com/office/powerpoint/2010/main" val="2776708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C4FEF-FB71-A96C-5AA5-DDC266EDB643}"/>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0874AB78-B5A4-383A-DEBA-2C5557E53B91}"/>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A88CDE03-915C-EFC2-8B88-DB877E2E6101}"/>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FCFB67F9-2B4C-D8BD-FB3F-1876937D9B82}"/>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6C55D89B-851F-5A7F-D955-8D97C6C3207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7F80C67D-D3A3-1CDB-FE1E-D810B8BFD3F7}"/>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5D25F734-42ED-8101-8370-58C890E1023D}"/>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FAB2E217-3F7B-E593-45EF-5AF47A71E9FA}"/>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11" name="TextBox 10">
            <a:extLst>
              <a:ext uri="{FF2B5EF4-FFF2-40B4-BE49-F238E27FC236}">
                <a16:creationId xmlns:a16="http://schemas.microsoft.com/office/drawing/2014/main" id="{F9264B0C-6C02-049B-9D40-A43D8B5EAE71}"/>
              </a:ext>
            </a:extLst>
          </p:cNvPr>
          <p:cNvSpPr txBox="1"/>
          <p:nvPr/>
        </p:nvSpPr>
        <p:spPr>
          <a:xfrm>
            <a:off x="1776000" y="549000"/>
            <a:ext cx="6223518" cy="369332"/>
          </a:xfrm>
          <a:prstGeom prst="rect">
            <a:avLst/>
          </a:prstGeom>
          <a:noFill/>
        </p:spPr>
        <p:txBody>
          <a:bodyPr wrap="square">
            <a:spAutoFit/>
          </a:bodyPr>
          <a:lstStyle/>
          <a:p>
            <a:r>
              <a:rPr lang="en-IN" sz="1800" b="1" i="0" u="none" strike="noStrike" baseline="0" dirty="0">
                <a:solidFill>
                  <a:srgbClr val="00AEF0"/>
                </a:solidFill>
                <a:latin typeface="StoneSansStd-Semibold"/>
              </a:rPr>
              <a:t>DON’T-CARE CONDITIONS</a:t>
            </a:r>
            <a:endParaRPr lang="en-IN" dirty="0"/>
          </a:p>
        </p:txBody>
      </p:sp>
      <p:sp>
        <p:nvSpPr>
          <p:cNvPr id="15" name="TextBox 14">
            <a:extLst>
              <a:ext uri="{FF2B5EF4-FFF2-40B4-BE49-F238E27FC236}">
                <a16:creationId xmlns:a16="http://schemas.microsoft.com/office/drawing/2014/main" id="{3B74C97A-4423-8DB6-7D20-29785D484295}"/>
              </a:ext>
            </a:extLst>
          </p:cNvPr>
          <p:cNvSpPr txBox="1"/>
          <p:nvPr/>
        </p:nvSpPr>
        <p:spPr>
          <a:xfrm>
            <a:off x="1517965" y="909000"/>
            <a:ext cx="9484646" cy="4093428"/>
          </a:xfrm>
          <a:prstGeom prst="rect">
            <a:avLst/>
          </a:prstGeom>
          <a:noFill/>
        </p:spPr>
        <p:txBody>
          <a:bodyPr wrap="square">
            <a:spAutoFit/>
          </a:bodyPr>
          <a:lstStyle/>
          <a:p>
            <a:pPr marL="342900" indent="-342900" algn="just">
              <a:buFont typeface="Wingdings" panose="05000000000000000000" pitchFamily="2" charset="2"/>
              <a:buChar char="Ø"/>
            </a:pPr>
            <a:r>
              <a:rPr lang="en-US" sz="2000" b="0" i="0" u="none" strike="noStrike" baseline="0" dirty="0"/>
              <a:t>Functions that have unspecified outputs for some input combinations are called </a:t>
            </a:r>
            <a:r>
              <a:rPr lang="en-US" sz="2000" b="0" i="1" u="none" strike="noStrike" baseline="0" dirty="0"/>
              <a:t>incompletely specified functions </a:t>
            </a:r>
            <a:r>
              <a:rPr lang="en-US" sz="2000" b="0" i="0" u="none" strike="noStrike" baseline="0" dirty="0"/>
              <a:t>. In most applications, we simply don’t care what value is assumed by the function for the unspecified </a:t>
            </a:r>
            <a:r>
              <a:rPr lang="en-US" sz="2000" b="0" i="0" u="none" strike="noStrike" baseline="0" dirty="0" err="1"/>
              <a:t>minterms</a:t>
            </a:r>
            <a:r>
              <a:rPr lang="en-US" sz="2000" b="0" i="0" u="none" strike="noStrike" baseline="0" dirty="0"/>
              <a:t>. </a:t>
            </a:r>
          </a:p>
          <a:p>
            <a:pPr marL="342900" indent="-342900" algn="just">
              <a:buFont typeface="Wingdings" panose="05000000000000000000" pitchFamily="2" charset="2"/>
              <a:buChar char="Ø"/>
            </a:pPr>
            <a:endParaRPr lang="en-US" sz="2000" b="0" i="0" u="none" strike="noStrike" baseline="0" dirty="0"/>
          </a:p>
          <a:p>
            <a:pPr marL="342900" indent="-342900" algn="just">
              <a:buFont typeface="Wingdings" panose="05000000000000000000" pitchFamily="2" charset="2"/>
              <a:buChar char="Ø"/>
            </a:pPr>
            <a:r>
              <a:rPr lang="en-US" sz="2000" b="0" i="0" u="none" strike="noStrike" baseline="0" dirty="0"/>
              <a:t>For this reason, it is customary to call the unspecified </a:t>
            </a:r>
            <a:r>
              <a:rPr lang="en-US" sz="2000" b="0" i="0" u="none" strike="noStrike" baseline="0" dirty="0" err="1"/>
              <a:t>minterms</a:t>
            </a:r>
            <a:r>
              <a:rPr lang="en-US" sz="2000" b="0" i="0" u="none" strike="noStrike" baseline="0" dirty="0"/>
              <a:t> of a function </a:t>
            </a:r>
            <a:r>
              <a:rPr lang="en-US" sz="2000" b="0" i="1" u="none" strike="noStrike" baseline="0" dirty="0"/>
              <a:t>don’t-care conditions </a:t>
            </a:r>
            <a:r>
              <a:rPr lang="en-US" sz="2000" b="0" i="0" u="none" strike="noStrike" baseline="0" dirty="0"/>
              <a:t>. These don’t-care conditions can be used on a map to provide further simplification of the Boolean expression.</a:t>
            </a:r>
          </a:p>
          <a:p>
            <a:pPr marL="342900" indent="-342900" algn="just">
              <a:buFont typeface="Wingdings" panose="05000000000000000000" pitchFamily="2" charset="2"/>
              <a:buChar char="Ø"/>
            </a:pPr>
            <a:endParaRPr lang="en-US" sz="2000" b="0" i="0" u="none" strike="noStrike" baseline="0" dirty="0"/>
          </a:p>
          <a:p>
            <a:pPr marL="342900" indent="-342900" algn="just">
              <a:buFont typeface="Wingdings" panose="05000000000000000000" pitchFamily="2" charset="2"/>
              <a:buChar char="Ø"/>
            </a:pPr>
            <a:r>
              <a:rPr lang="en-US" sz="2000" b="0" i="0" u="none" strike="noStrike" baseline="0" dirty="0"/>
              <a:t>A don’t-care </a:t>
            </a:r>
            <a:r>
              <a:rPr lang="en-US" sz="2000" b="0" i="0" u="none" strike="noStrike" baseline="0" dirty="0" err="1"/>
              <a:t>minterm</a:t>
            </a:r>
            <a:r>
              <a:rPr lang="en-US" sz="2000" b="0" i="0" u="none" strike="noStrike" baseline="0" dirty="0"/>
              <a:t> is a combination of variables whose logical value </a:t>
            </a:r>
            <a:r>
              <a:rPr lang="en-IN" sz="2000" dirty="0"/>
              <a:t>is not specified.</a:t>
            </a:r>
          </a:p>
          <a:p>
            <a:pPr marL="342900" indent="-342900" algn="just">
              <a:buFont typeface="Wingdings" panose="05000000000000000000" pitchFamily="2" charset="2"/>
              <a:buChar char="Ø"/>
            </a:pPr>
            <a:endParaRPr lang="en-IN" sz="2000" dirty="0"/>
          </a:p>
          <a:p>
            <a:pPr marL="342900" indent="-342900" algn="just">
              <a:buFont typeface="Wingdings" panose="05000000000000000000" pitchFamily="2" charset="2"/>
              <a:buChar char="Ø"/>
            </a:pPr>
            <a:r>
              <a:rPr lang="en-US" sz="2000" dirty="0"/>
              <a:t>To distinguish the don’t-care condition from 1’s and 0’s, an X is used. Thus, an X inside a square in the map indicates that we don’t care whether the value of 0 or 1 is assigned to </a:t>
            </a:r>
            <a:r>
              <a:rPr lang="en-US" sz="2000" i="1" dirty="0"/>
              <a:t>F </a:t>
            </a:r>
            <a:r>
              <a:rPr lang="en-US" sz="2000" dirty="0"/>
              <a:t>for the particular </a:t>
            </a:r>
            <a:r>
              <a:rPr lang="en-US" sz="2000" dirty="0" err="1"/>
              <a:t>minterm</a:t>
            </a:r>
            <a:endParaRPr lang="en-IN" sz="2000" dirty="0"/>
          </a:p>
        </p:txBody>
      </p:sp>
    </p:spTree>
    <p:extLst>
      <p:ext uri="{BB962C8B-B14F-4D97-AF65-F5344CB8AC3E}">
        <p14:creationId xmlns:p14="http://schemas.microsoft.com/office/powerpoint/2010/main" val="266002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36D48-1807-A5A0-33E3-C4C62F470D53}"/>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FEB9419D-0AFA-660B-40DA-BBE9D471BB47}"/>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CEDC50E6-FC20-DCBB-4F81-912EA236506C}"/>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720F2081-AABF-AAE2-7325-B6E0B3CB0B25}"/>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1312FB6D-3162-6EC1-E275-114EAE342203}"/>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C7A0CE67-1968-B720-F669-FBE6F702C7C2}"/>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5C4BAFDE-BBB5-283A-0742-1E954EBBB174}"/>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E4FD2933-E184-C0B5-92B2-87D51EA4B496}"/>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F7E8E94D-A853-B207-FF70-A675E3C46C25}"/>
              </a:ext>
            </a:extLst>
          </p:cNvPr>
          <p:cNvSpPr txBox="1"/>
          <p:nvPr/>
        </p:nvSpPr>
        <p:spPr>
          <a:xfrm>
            <a:off x="1416000" y="549000"/>
            <a:ext cx="9354362" cy="830997"/>
          </a:xfrm>
          <a:prstGeom prst="rect">
            <a:avLst/>
          </a:prstGeom>
          <a:noFill/>
        </p:spPr>
        <p:txBody>
          <a:bodyPr wrap="square">
            <a:spAutoFit/>
          </a:bodyPr>
          <a:lstStyle/>
          <a:p>
            <a:pPr algn="l"/>
            <a:r>
              <a:rPr lang="en-IN" sz="2400" b="0" i="0" u="none" strike="noStrike" baseline="0" dirty="0">
                <a:solidFill>
                  <a:srgbClr val="FF0000"/>
                </a:solidFill>
                <a:latin typeface="TimesTenLTStd-Roman"/>
              </a:rPr>
              <a:t>Simplify the Boolean function </a:t>
            </a:r>
            <a:r>
              <a:rPr lang="pl-PL" sz="2400" b="0" i="1" u="none" strike="noStrike" baseline="0" dirty="0">
                <a:solidFill>
                  <a:srgbClr val="FF0000"/>
                </a:solidFill>
                <a:latin typeface="TimesTenLTStd-Italic"/>
              </a:rPr>
              <a:t>F </a:t>
            </a:r>
            <a:r>
              <a:rPr lang="pl-PL" sz="2400" b="0" i="0" u="none" strike="noStrike" baseline="0" dirty="0">
                <a:solidFill>
                  <a:srgbClr val="FF0000"/>
                </a:solidFill>
                <a:latin typeface="TimesTenLTStd-Roman"/>
              </a:rPr>
              <a:t>(</a:t>
            </a:r>
            <a:r>
              <a:rPr lang="pl-PL" sz="2400" b="0" i="1" u="none" strike="noStrike" baseline="0" dirty="0">
                <a:solidFill>
                  <a:srgbClr val="FF0000"/>
                </a:solidFill>
                <a:latin typeface="TimesTenLTStd-Italic"/>
              </a:rPr>
              <a:t>w</a:t>
            </a:r>
            <a:r>
              <a:rPr lang="pl-PL" sz="2400" b="0" i="0" u="none" strike="noStrike" baseline="0" dirty="0">
                <a:solidFill>
                  <a:srgbClr val="FF0000"/>
                </a:solidFill>
                <a:latin typeface="TimesTenLTStd-Roman"/>
              </a:rPr>
              <a:t>, </a:t>
            </a:r>
            <a:r>
              <a:rPr lang="pl-PL" sz="2400" b="0" i="1" u="none" strike="noStrike" baseline="0" dirty="0">
                <a:solidFill>
                  <a:srgbClr val="FF0000"/>
                </a:solidFill>
                <a:latin typeface="TimesTenLTStd-Italic"/>
              </a:rPr>
              <a:t>x</a:t>
            </a:r>
            <a:r>
              <a:rPr lang="pl-PL" sz="2400" b="0" i="0" u="none" strike="noStrike" baseline="0" dirty="0">
                <a:solidFill>
                  <a:srgbClr val="FF0000"/>
                </a:solidFill>
                <a:latin typeface="TimesTenLTStd-Roman"/>
              </a:rPr>
              <a:t>, </a:t>
            </a:r>
            <a:r>
              <a:rPr lang="pl-PL" sz="2400" b="0" i="1" u="none" strike="noStrike" baseline="0" dirty="0">
                <a:solidFill>
                  <a:srgbClr val="FF0000"/>
                </a:solidFill>
                <a:latin typeface="TimesTenLTStd-Italic"/>
              </a:rPr>
              <a:t>y</a:t>
            </a:r>
            <a:r>
              <a:rPr lang="pl-PL" sz="2400" b="0" i="0" u="none" strike="noStrike" baseline="0" dirty="0">
                <a:solidFill>
                  <a:srgbClr val="FF0000"/>
                </a:solidFill>
                <a:latin typeface="TimesTenLTStd-Roman"/>
              </a:rPr>
              <a:t>, </a:t>
            </a:r>
            <a:r>
              <a:rPr lang="pl-PL" sz="2400" b="0" i="1" u="none" strike="noStrike" baseline="0" dirty="0">
                <a:solidFill>
                  <a:srgbClr val="FF0000"/>
                </a:solidFill>
                <a:latin typeface="TimesTenLTStd-Italic"/>
              </a:rPr>
              <a:t>z</a:t>
            </a:r>
            <a:r>
              <a:rPr lang="pl-PL" sz="2400" b="0" i="0" u="none" strike="noStrike" baseline="0" dirty="0">
                <a:solidFill>
                  <a:srgbClr val="FF0000"/>
                </a:solidFill>
                <a:latin typeface="TimesTenLTStd-Roman"/>
              </a:rPr>
              <a:t>) </a:t>
            </a:r>
            <a:r>
              <a:rPr lang="pl-PL" sz="2400" b="0" i="0" u="none" strike="noStrike" baseline="0" dirty="0">
                <a:solidFill>
                  <a:srgbClr val="FF0000"/>
                </a:solidFill>
                <a:latin typeface="PearsonMATH08"/>
              </a:rPr>
              <a:t>= </a:t>
            </a:r>
            <a:r>
              <a:rPr lang="pl-PL" sz="2400" b="0" i="0" u="none" strike="noStrike" baseline="0" dirty="0">
                <a:solidFill>
                  <a:srgbClr val="FF0000"/>
                </a:solidFill>
                <a:latin typeface="TimesTenLTStd-Roman"/>
              </a:rPr>
              <a:t>(1, 3, 7, 11, 15)</a:t>
            </a:r>
          </a:p>
          <a:p>
            <a:pPr algn="l"/>
            <a:r>
              <a:rPr lang="en-US" sz="2400" b="0" i="0" u="none" strike="noStrike" baseline="0" dirty="0">
                <a:solidFill>
                  <a:srgbClr val="FF0000"/>
                </a:solidFill>
                <a:latin typeface="TimesTenLTStd-Roman"/>
              </a:rPr>
              <a:t>which has the don’t-care conditions </a:t>
            </a:r>
            <a:r>
              <a:rPr lang="pl-PL" sz="2400" b="0" i="1" u="none" strike="noStrike" baseline="0" dirty="0">
                <a:solidFill>
                  <a:srgbClr val="FF0000"/>
                </a:solidFill>
                <a:latin typeface="TimesTenLTStd-Italic"/>
              </a:rPr>
              <a:t>d </a:t>
            </a:r>
            <a:r>
              <a:rPr lang="pl-PL" sz="2400" b="0" i="0" u="none" strike="noStrike" baseline="0" dirty="0">
                <a:solidFill>
                  <a:srgbClr val="FF0000"/>
                </a:solidFill>
                <a:latin typeface="TimesTenLTStd-Roman"/>
              </a:rPr>
              <a:t>(</a:t>
            </a:r>
            <a:r>
              <a:rPr lang="pl-PL" sz="2400" b="0" i="1" u="none" strike="noStrike" baseline="0" dirty="0">
                <a:solidFill>
                  <a:srgbClr val="FF0000"/>
                </a:solidFill>
                <a:latin typeface="TimesTenLTStd-Italic"/>
              </a:rPr>
              <a:t>w</a:t>
            </a:r>
            <a:r>
              <a:rPr lang="pl-PL" sz="2400" b="0" i="0" u="none" strike="noStrike" baseline="0" dirty="0">
                <a:solidFill>
                  <a:srgbClr val="FF0000"/>
                </a:solidFill>
                <a:latin typeface="TimesTenLTStd-Roman"/>
              </a:rPr>
              <a:t>, </a:t>
            </a:r>
            <a:r>
              <a:rPr lang="pl-PL" sz="2400" b="0" i="1" u="none" strike="noStrike" baseline="0" dirty="0">
                <a:solidFill>
                  <a:srgbClr val="FF0000"/>
                </a:solidFill>
                <a:latin typeface="TimesTenLTStd-Italic"/>
              </a:rPr>
              <a:t>x</a:t>
            </a:r>
            <a:r>
              <a:rPr lang="pl-PL" sz="2400" b="0" i="0" u="none" strike="noStrike" baseline="0" dirty="0">
                <a:solidFill>
                  <a:srgbClr val="FF0000"/>
                </a:solidFill>
                <a:latin typeface="TimesTenLTStd-Roman"/>
              </a:rPr>
              <a:t>, </a:t>
            </a:r>
            <a:r>
              <a:rPr lang="pl-PL" sz="2400" b="0" i="1" u="none" strike="noStrike" baseline="0" dirty="0">
                <a:solidFill>
                  <a:srgbClr val="FF0000"/>
                </a:solidFill>
                <a:latin typeface="TimesTenLTStd-Italic"/>
              </a:rPr>
              <a:t>y</a:t>
            </a:r>
            <a:r>
              <a:rPr lang="pl-PL" sz="2400" b="0" i="0" u="none" strike="noStrike" baseline="0" dirty="0">
                <a:solidFill>
                  <a:srgbClr val="FF0000"/>
                </a:solidFill>
                <a:latin typeface="TimesTenLTStd-Roman"/>
              </a:rPr>
              <a:t>, </a:t>
            </a:r>
            <a:r>
              <a:rPr lang="pl-PL" sz="2400" b="0" i="1" u="none" strike="noStrike" baseline="0" dirty="0">
                <a:solidFill>
                  <a:srgbClr val="FF0000"/>
                </a:solidFill>
                <a:latin typeface="TimesTenLTStd-Italic"/>
              </a:rPr>
              <a:t>z</a:t>
            </a:r>
            <a:r>
              <a:rPr lang="pl-PL" sz="2400" b="0" i="0" u="none" strike="noStrike" baseline="0" dirty="0">
                <a:solidFill>
                  <a:srgbClr val="FF0000"/>
                </a:solidFill>
                <a:latin typeface="TimesTenLTStd-Roman"/>
              </a:rPr>
              <a:t>) </a:t>
            </a:r>
            <a:r>
              <a:rPr lang="pl-PL" sz="2400" b="0" i="0" u="none" strike="noStrike" baseline="0" dirty="0">
                <a:solidFill>
                  <a:srgbClr val="FF0000"/>
                </a:solidFill>
                <a:latin typeface="PearsonMATH08"/>
              </a:rPr>
              <a:t>= </a:t>
            </a:r>
            <a:r>
              <a:rPr lang="pl-PL" sz="2400" b="0" i="0" u="none" strike="noStrike" baseline="0" dirty="0">
                <a:solidFill>
                  <a:srgbClr val="FF0000"/>
                </a:solidFill>
                <a:latin typeface="TimesTenLTStd-Roman"/>
              </a:rPr>
              <a:t>(0, 2, 5)</a:t>
            </a:r>
            <a:endParaRPr lang="en-IN" sz="2400" dirty="0">
              <a:solidFill>
                <a:srgbClr val="FF0000"/>
              </a:solidFill>
            </a:endParaRPr>
          </a:p>
        </p:txBody>
      </p:sp>
      <p:pic>
        <p:nvPicPr>
          <p:cNvPr id="13" name="Picture 12">
            <a:extLst>
              <a:ext uri="{FF2B5EF4-FFF2-40B4-BE49-F238E27FC236}">
                <a16:creationId xmlns:a16="http://schemas.microsoft.com/office/drawing/2014/main" id="{14105739-159A-F926-5A3A-6E65DF39BA35}"/>
              </a:ext>
            </a:extLst>
          </p:cNvPr>
          <p:cNvPicPr>
            <a:picLocks noChangeAspect="1"/>
          </p:cNvPicPr>
          <p:nvPr/>
        </p:nvPicPr>
        <p:blipFill>
          <a:blip r:embed="rId3"/>
          <a:stretch>
            <a:fillRect/>
          </a:stretch>
        </p:blipFill>
        <p:spPr>
          <a:xfrm>
            <a:off x="1421638" y="1484180"/>
            <a:ext cx="9354362" cy="4018783"/>
          </a:xfrm>
          <a:prstGeom prst="rect">
            <a:avLst/>
          </a:prstGeom>
        </p:spPr>
      </p:pic>
      <p:sp>
        <p:nvSpPr>
          <p:cNvPr id="16" name="TextBox 15">
            <a:extLst>
              <a:ext uri="{FF2B5EF4-FFF2-40B4-BE49-F238E27FC236}">
                <a16:creationId xmlns:a16="http://schemas.microsoft.com/office/drawing/2014/main" id="{8065ED42-D438-DA6F-066E-18C210E6E95B}"/>
              </a:ext>
            </a:extLst>
          </p:cNvPr>
          <p:cNvSpPr txBox="1"/>
          <p:nvPr/>
        </p:nvSpPr>
        <p:spPr>
          <a:xfrm>
            <a:off x="1776000" y="5800971"/>
            <a:ext cx="9720000" cy="369332"/>
          </a:xfrm>
          <a:prstGeom prst="rect">
            <a:avLst/>
          </a:prstGeom>
          <a:noFill/>
        </p:spPr>
        <p:txBody>
          <a:bodyPr wrap="square">
            <a:spAutoFit/>
          </a:bodyPr>
          <a:lstStyle/>
          <a:p>
            <a:pPr algn="l"/>
            <a:r>
              <a:rPr lang="en-US" sz="1800" b="0" i="0" u="none" strike="noStrike" baseline="0" dirty="0">
                <a:latin typeface="TimesTenLTStd-Roman"/>
              </a:rPr>
              <a:t>Either one of the preceding two expressions satisfies the conditions stated for this </a:t>
            </a:r>
            <a:r>
              <a:rPr lang="en-IN" sz="1800" b="0" i="0" u="none" strike="noStrike" baseline="0" dirty="0">
                <a:latin typeface="TimesTenLTStd-Roman"/>
              </a:rPr>
              <a:t>example.</a:t>
            </a:r>
            <a:endParaRPr lang="en-IN" dirty="0"/>
          </a:p>
        </p:txBody>
      </p:sp>
    </p:spTree>
    <p:extLst>
      <p:ext uri="{BB962C8B-B14F-4D97-AF65-F5344CB8AC3E}">
        <p14:creationId xmlns:p14="http://schemas.microsoft.com/office/powerpoint/2010/main" val="2861964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48F7B-B058-8845-0F22-DA0CB38D1654}"/>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22AFF472-5382-1D74-CF75-5AC0B53B6370}"/>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345E36B4-7DD0-0226-FC6E-EE03BBCF210B}"/>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55D3935D-1F3C-F4D4-8823-0B1FF823CFB8}"/>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FF5B973D-F6AD-C39F-E7CF-7184D76F3F49}"/>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5ED111C0-6D39-7239-9C3D-FA6B7BB9D2B6}"/>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1D40F014-6F2C-629A-217F-59AA24769582}"/>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08A2DD01-1039-FBF4-A2CB-4568CB89A410}"/>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pic>
        <p:nvPicPr>
          <p:cNvPr id="9" name="Picture 8">
            <a:extLst>
              <a:ext uri="{FF2B5EF4-FFF2-40B4-BE49-F238E27FC236}">
                <a16:creationId xmlns:a16="http://schemas.microsoft.com/office/drawing/2014/main" id="{77847313-0AA4-9C03-F84E-533054531639}"/>
              </a:ext>
            </a:extLst>
          </p:cNvPr>
          <p:cNvPicPr>
            <a:picLocks noChangeAspect="1"/>
          </p:cNvPicPr>
          <p:nvPr/>
        </p:nvPicPr>
        <p:blipFill>
          <a:blip r:embed="rId3"/>
          <a:stretch>
            <a:fillRect/>
          </a:stretch>
        </p:blipFill>
        <p:spPr>
          <a:xfrm>
            <a:off x="2136001" y="1413718"/>
            <a:ext cx="8280000" cy="4805511"/>
          </a:xfrm>
          <a:prstGeom prst="rect">
            <a:avLst/>
          </a:prstGeom>
        </p:spPr>
      </p:pic>
      <p:sp>
        <p:nvSpPr>
          <p:cNvPr id="12" name="TextBox 11">
            <a:extLst>
              <a:ext uri="{FF2B5EF4-FFF2-40B4-BE49-F238E27FC236}">
                <a16:creationId xmlns:a16="http://schemas.microsoft.com/office/drawing/2014/main" id="{F79ABCD9-F210-5A7D-4ED2-E924A3148DB9}"/>
              </a:ext>
            </a:extLst>
          </p:cNvPr>
          <p:cNvSpPr txBox="1"/>
          <p:nvPr/>
        </p:nvSpPr>
        <p:spPr>
          <a:xfrm>
            <a:off x="2136001" y="638771"/>
            <a:ext cx="1439999" cy="369332"/>
          </a:xfrm>
          <a:prstGeom prst="rect">
            <a:avLst/>
          </a:prstGeom>
          <a:noFill/>
        </p:spPr>
        <p:txBody>
          <a:bodyPr wrap="square">
            <a:spAutoFit/>
          </a:bodyPr>
          <a:lstStyle/>
          <a:p>
            <a:r>
              <a:rPr lang="en-IN" sz="1800" b="1" i="0" u="none" strike="noStrike" baseline="0" dirty="0">
                <a:solidFill>
                  <a:srgbClr val="FF0000"/>
                </a:solidFill>
                <a:latin typeface="BookmanOldStyle-Bold"/>
              </a:rPr>
              <a:t>OR GATE:</a:t>
            </a:r>
            <a:endParaRPr lang="en-IN" dirty="0">
              <a:solidFill>
                <a:srgbClr val="FF0000"/>
              </a:solidFill>
            </a:endParaRPr>
          </a:p>
        </p:txBody>
      </p:sp>
    </p:spTree>
    <p:extLst>
      <p:ext uri="{BB962C8B-B14F-4D97-AF65-F5344CB8AC3E}">
        <p14:creationId xmlns:p14="http://schemas.microsoft.com/office/powerpoint/2010/main" val="19413813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64827-9D8E-AC92-CA5B-94CC5B99C401}"/>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C038692E-C9F7-83C0-1968-7058BE126B46}"/>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726E601E-6B3B-09FB-6D9F-B5DC795A9696}"/>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FA0F652A-1545-2296-D823-5F042FE2D157}"/>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5FFE864D-3027-1FC3-FA11-8C8AE73B8999}"/>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DF7C4178-60BB-DCBC-A588-8D4538253FDC}"/>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B2C03999-3915-2DD3-BA70-8394AE83F782}"/>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D092ABD9-4647-F074-2E99-C83D0763C399}"/>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pic>
        <p:nvPicPr>
          <p:cNvPr id="9" name="Picture 8">
            <a:extLst>
              <a:ext uri="{FF2B5EF4-FFF2-40B4-BE49-F238E27FC236}">
                <a16:creationId xmlns:a16="http://schemas.microsoft.com/office/drawing/2014/main" id="{2AC1C9A8-2044-E68F-75BC-304AD9E01792}"/>
              </a:ext>
            </a:extLst>
          </p:cNvPr>
          <p:cNvPicPr>
            <a:picLocks noChangeAspect="1"/>
          </p:cNvPicPr>
          <p:nvPr/>
        </p:nvPicPr>
        <p:blipFill>
          <a:blip r:embed="rId3"/>
          <a:stretch>
            <a:fillRect/>
          </a:stretch>
        </p:blipFill>
        <p:spPr>
          <a:xfrm>
            <a:off x="1570655" y="-72959"/>
            <a:ext cx="8436782" cy="2874437"/>
          </a:xfrm>
          <a:prstGeom prst="rect">
            <a:avLst/>
          </a:prstGeom>
        </p:spPr>
      </p:pic>
      <p:pic>
        <p:nvPicPr>
          <p:cNvPr id="12" name="Picture 11">
            <a:extLst>
              <a:ext uri="{FF2B5EF4-FFF2-40B4-BE49-F238E27FC236}">
                <a16:creationId xmlns:a16="http://schemas.microsoft.com/office/drawing/2014/main" id="{AEB52BB3-E498-EDE0-DE47-AB73AED03FFB}"/>
              </a:ext>
            </a:extLst>
          </p:cNvPr>
          <p:cNvPicPr>
            <a:picLocks noChangeAspect="1"/>
          </p:cNvPicPr>
          <p:nvPr/>
        </p:nvPicPr>
        <p:blipFill>
          <a:blip r:embed="rId4"/>
          <a:stretch>
            <a:fillRect/>
          </a:stretch>
        </p:blipFill>
        <p:spPr>
          <a:xfrm>
            <a:off x="1570655" y="3360441"/>
            <a:ext cx="4979498" cy="3198061"/>
          </a:xfrm>
          <a:prstGeom prst="rect">
            <a:avLst/>
          </a:prstGeom>
        </p:spPr>
      </p:pic>
      <p:pic>
        <p:nvPicPr>
          <p:cNvPr id="14" name="Picture 13">
            <a:extLst>
              <a:ext uri="{FF2B5EF4-FFF2-40B4-BE49-F238E27FC236}">
                <a16:creationId xmlns:a16="http://schemas.microsoft.com/office/drawing/2014/main" id="{EDC0EDC3-E868-C621-805E-A9BCF8E29A41}"/>
              </a:ext>
            </a:extLst>
          </p:cNvPr>
          <p:cNvPicPr>
            <a:picLocks noChangeAspect="1"/>
          </p:cNvPicPr>
          <p:nvPr/>
        </p:nvPicPr>
        <p:blipFill>
          <a:blip r:embed="rId5"/>
          <a:stretch>
            <a:fillRect/>
          </a:stretch>
        </p:blipFill>
        <p:spPr>
          <a:xfrm>
            <a:off x="6483025" y="3259467"/>
            <a:ext cx="4979498" cy="3198061"/>
          </a:xfrm>
          <a:prstGeom prst="rect">
            <a:avLst/>
          </a:prstGeom>
        </p:spPr>
      </p:pic>
    </p:spTree>
    <p:extLst>
      <p:ext uri="{BB962C8B-B14F-4D97-AF65-F5344CB8AC3E}">
        <p14:creationId xmlns:p14="http://schemas.microsoft.com/office/powerpoint/2010/main" val="22781646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BC65D-4899-6706-755E-89E6D500E896}"/>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B0B6B784-8027-16B4-3F6B-780C37FF12E9}"/>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8C788FB0-1F23-17EB-9622-8007ABC5C011}"/>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4A85AE46-505B-523D-C882-55DBCAD83733}"/>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DF6F2698-4C59-E844-3110-6721979F3D5E}"/>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ACB899AC-2EDE-7693-A280-8D442FA79691}"/>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5434C8FA-4F78-4320-7906-E2ABFE07B714}"/>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C28F7D37-0EE5-82E6-BBD3-622EF39195D6}"/>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pic>
        <p:nvPicPr>
          <p:cNvPr id="9" name="Picture 8">
            <a:extLst>
              <a:ext uri="{FF2B5EF4-FFF2-40B4-BE49-F238E27FC236}">
                <a16:creationId xmlns:a16="http://schemas.microsoft.com/office/drawing/2014/main" id="{AE8A8A39-06EC-0FF9-38B2-29D5EA795DAE}"/>
              </a:ext>
            </a:extLst>
          </p:cNvPr>
          <p:cNvPicPr>
            <a:picLocks noChangeAspect="1"/>
          </p:cNvPicPr>
          <p:nvPr/>
        </p:nvPicPr>
        <p:blipFill>
          <a:blip r:embed="rId3"/>
          <a:stretch>
            <a:fillRect/>
          </a:stretch>
        </p:blipFill>
        <p:spPr>
          <a:xfrm>
            <a:off x="1693080" y="481583"/>
            <a:ext cx="9082920" cy="5827417"/>
          </a:xfrm>
          <a:prstGeom prst="rect">
            <a:avLst/>
          </a:prstGeom>
        </p:spPr>
      </p:pic>
    </p:spTree>
    <p:extLst>
      <p:ext uri="{BB962C8B-B14F-4D97-AF65-F5344CB8AC3E}">
        <p14:creationId xmlns:p14="http://schemas.microsoft.com/office/powerpoint/2010/main" val="2867440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28AFB-EB03-3147-A968-898FE6108FE9}"/>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9DB3CAF7-79FF-D9E9-51B2-F314C58A0200}"/>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25BC993B-04D0-33F0-9B8C-25E559169D1F}"/>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594CC182-D4E0-2991-AA6E-D377C51AEF98}"/>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129E4BBA-F7D0-6509-CCAA-A74855820FF4}"/>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4ADAEB8A-E805-3488-048A-385443E21674}"/>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1680FD92-40C1-307B-C246-1624028DD858}"/>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5DD7ECBC-CA71-609C-12ED-538FA39CED50}"/>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11" name="TextBox 10">
            <a:extLst>
              <a:ext uri="{FF2B5EF4-FFF2-40B4-BE49-F238E27FC236}">
                <a16:creationId xmlns:a16="http://schemas.microsoft.com/office/drawing/2014/main" id="{B6CD9A04-0D8C-3A9A-A8A7-E4AF68F6DB35}"/>
              </a:ext>
            </a:extLst>
          </p:cNvPr>
          <p:cNvSpPr txBox="1"/>
          <p:nvPr/>
        </p:nvSpPr>
        <p:spPr>
          <a:xfrm>
            <a:off x="1317412" y="459196"/>
            <a:ext cx="9098587" cy="707886"/>
          </a:xfrm>
          <a:prstGeom prst="rect">
            <a:avLst/>
          </a:prstGeom>
          <a:noFill/>
        </p:spPr>
        <p:txBody>
          <a:bodyPr wrap="square">
            <a:spAutoFit/>
          </a:bodyPr>
          <a:lstStyle/>
          <a:p>
            <a:pPr algn="l"/>
            <a:r>
              <a:rPr lang="en-US" sz="2000" b="0" i="0" u="none" strike="noStrike" baseline="0" dirty="0">
                <a:solidFill>
                  <a:srgbClr val="FF0000"/>
                </a:solidFill>
                <a:latin typeface="TimesTenLTStd-Roman"/>
              </a:rPr>
              <a:t>Simplify the following Boolean function into (a) sum-of-products form and</a:t>
            </a:r>
          </a:p>
          <a:p>
            <a:pPr algn="l"/>
            <a:r>
              <a:rPr lang="en-IN" sz="2000" b="0" i="0" u="none" strike="noStrike" baseline="0" dirty="0">
                <a:solidFill>
                  <a:srgbClr val="FF0000"/>
                </a:solidFill>
                <a:latin typeface="TimesTenLTStd-Roman"/>
              </a:rPr>
              <a:t>(b) product-of-sums </a:t>
            </a:r>
            <a:r>
              <a:rPr lang="en-IN" sz="2000" b="0" i="0" u="none" strike="noStrike" baseline="0" dirty="0" err="1">
                <a:solidFill>
                  <a:srgbClr val="FF0000"/>
                </a:solidFill>
                <a:latin typeface="TimesTenLTStd-Roman"/>
              </a:rPr>
              <a:t>form:</a:t>
            </a:r>
            <a:r>
              <a:rPr lang="en-IN" sz="2000" b="0" i="1" u="none" strike="noStrike" baseline="0" dirty="0" err="1">
                <a:solidFill>
                  <a:srgbClr val="FF0000"/>
                </a:solidFill>
                <a:latin typeface="TimesTenLTStd-Italic"/>
              </a:rPr>
              <a:t>F</a:t>
            </a:r>
            <a:r>
              <a:rPr lang="en-IN" sz="2000" b="0" i="1" u="none" strike="noStrike" baseline="0" dirty="0">
                <a:solidFill>
                  <a:srgbClr val="FF0000"/>
                </a:solidFill>
                <a:latin typeface="TimesTenLTStd-Italic"/>
              </a:rPr>
              <a:t> </a:t>
            </a:r>
            <a:r>
              <a:rPr lang="en-IN" sz="2000" b="0" i="0" u="none" strike="noStrike" baseline="0" dirty="0">
                <a:solidFill>
                  <a:srgbClr val="FF0000"/>
                </a:solidFill>
                <a:latin typeface="TimesTenLTStd-Roman"/>
              </a:rPr>
              <a:t>(</a:t>
            </a:r>
            <a:r>
              <a:rPr lang="en-IN" sz="2000" b="0" i="1" u="none" strike="noStrike" baseline="0" dirty="0">
                <a:solidFill>
                  <a:srgbClr val="FF0000"/>
                </a:solidFill>
                <a:latin typeface="TimesTenLTStd-Italic"/>
              </a:rPr>
              <a:t>A</a:t>
            </a:r>
            <a:r>
              <a:rPr lang="en-IN" sz="2000" b="0" i="0" u="none" strike="noStrike" baseline="0" dirty="0">
                <a:solidFill>
                  <a:srgbClr val="FF0000"/>
                </a:solidFill>
                <a:latin typeface="TimesTenLTStd-Roman"/>
              </a:rPr>
              <a:t>, </a:t>
            </a:r>
            <a:r>
              <a:rPr lang="en-IN" sz="2000" b="0" i="1" u="none" strike="noStrike" baseline="0" dirty="0">
                <a:solidFill>
                  <a:srgbClr val="FF0000"/>
                </a:solidFill>
                <a:latin typeface="TimesTenLTStd-Italic"/>
              </a:rPr>
              <a:t>B</a:t>
            </a:r>
            <a:r>
              <a:rPr lang="en-IN" sz="2000" b="0" i="0" u="none" strike="noStrike" baseline="0" dirty="0">
                <a:solidFill>
                  <a:srgbClr val="FF0000"/>
                </a:solidFill>
                <a:latin typeface="TimesTenLTStd-Roman"/>
              </a:rPr>
              <a:t>, </a:t>
            </a:r>
            <a:r>
              <a:rPr lang="en-IN" sz="2000" b="0" i="1" u="none" strike="noStrike" baseline="0" dirty="0">
                <a:solidFill>
                  <a:srgbClr val="FF0000"/>
                </a:solidFill>
                <a:latin typeface="TimesTenLTStd-Italic"/>
              </a:rPr>
              <a:t>C</a:t>
            </a:r>
            <a:r>
              <a:rPr lang="en-IN" sz="2000" b="0" i="0" u="none" strike="noStrike" baseline="0" dirty="0">
                <a:solidFill>
                  <a:srgbClr val="FF0000"/>
                </a:solidFill>
                <a:latin typeface="TimesTenLTStd-Roman"/>
              </a:rPr>
              <a:t>, </a:t>
            </a:r>
            <a:r>
              <a:rPr lang="en-IN" sz="2000" b="0" i="1" u="none" strike="noStrike" baseline="0" dirty="0">
                <a:solidFill>
                  <a:srgbClr val="FF0000"/>
                </a:solidFill>
                <a:latin typeface="TimesTenLTStd-Italic"/>
              </a:rPr>
              <a:t>D</a:t>
            </a:r>
            <a:r>
              <a:rPr lang="en-IN" sz="2000" b="0" i="0" u="none" strike="noStrike" baseline="0" dirty="0">
                <a:solidFill>
                  <a:srgbClr val="FF0000"/>
                </a:solidFill>
                <a:latin typeface="TimesTenLTStd-Roman"/>
              </a:rPr>
              <a:t>) </a:t>
            </a:r>
            <a:r>
              <a:rPr lang="en-IN" sz="2000" b="0" i="0" u="none" strike="noStrike" baseline="0" dirty="0">
                <a:solidFill>
                  <a:srgbClr val="FF0000"/>
                </a:solidFill>
                <a:latin typeface="PearsonMATH08"/>
              </a:rPr>
              <a:t>= 𝚺</a:t>
            </a:r>
            <a:r>
              <a:rPr lang="en-IN" sz="2000" b="0" i="0" u="none" strike="noStrike" baseline="0" dirty="0">
                <a:solidFill>
                  <a:srgbClr val="FF0000"/>
                </a:solidFill>
                <a:latin typeface="TimesTenLTStd-Roman"/>
              </a:rPr>
              <a:t>(0, 1, 2, 5, 8, 9, 10)</a:t>
            </a:r>
          </a:p>
        </p:txBody>
      </p:sp>
      <p:sp>
        <p:nvSpPr>
          <p:cNvPr id="19" name="TextBox 18">
            <a:extLst>
              <a:ext uri="{FF2B5EF4-FFF2-40B4-BE49-F238E27FC236}">
                <a16:creationId xmlns:a16="http://schemas.microsoft.com/office/drawing/2014/main" id="{BB26882C-2AEC-CAA7-BE7A-4E4CCDD19A17}"/>
              </a:ext>
            </a:extLst>
          </p:cNvPr>
          <p:cNvSpPr txBox="1"/>
          <p:nvPr/>
        </p:nvSpPr>
        <p:spPr>
          <a:xfrm>
            <a:off x="6783133" y="2045835"/>
            <a:ext cx="4316030" cy="646331"/>
          </a:xfrm>
          <a:prstGeom prst="rect">
            <a:avLst/>
          </a:prstGeom>
          <a:noFill/>
        </p:spPr>
        <p:txBody>
          <a:bodyPr wrap="square">
            <a:spAutoFit/>
          </a:bodyPr>
          <a:lstStyle/>
          <a:p>
            <a:pPr algn="l"/>
            <a:r>
              <a:rPr lang="en-US" sz="1800" b="0" i="0" u="none" strike="noStrike" baseline="0" dirty="0">
                <a:latin typeface="TimesTenLTStd-Roman"/>
              </a:rPr>
              <a:t>Combining the squares with 1’s gives the simplified function in </a:t>
            </a:r>
            <a:r>
              <a:rPr lang="en-IN" sz="1800" b="0" i="0" u="none" strike="noStrike" baseline="0" dirty="0">
                <a:latin typeface="TimesTenLTStd-Roman"/>
              </a:rPr>
              <a:t>sum-of-products form: </a:t>
            </a:r>
            <a:endParaRPr lang="en-IN" dirty="0"/>
          </a:p>
        </p:txBody>
      </p:sp>
      <p:pic>
        <p:nvPicPr>
          <p:cNvPr id="21" name="Picture 20">
            <a:extLst>
              <a:ext uri="{FF2B5EF4-FFF2-40B4-BE49-F238E27FC236}">
                <a16:creationId xmlns:a16="http://schemas.microsoft.com/office/drawing/2014/main" id="{1C73893B-5F7A-8C28-C590-57F4D1596F3D}"/>
              </a:ext>
            </a:extLst>
          </p:cNvPr>
          <p:cNvPicPr>
            <a:picLocks noChangeAspect="1"/>
          </p:cNvPicPr>
          <p:nvPr/>
        </p:nvPicPr>
        <p:blipFill>
          <a:blip r:embed="rId3"/>
          <a:stretch>
            <a:fillRect/>
          </a:stretch>
        </p:blipFill>
        <p:spPr>
          <a:xfrm>
            <a:off x="7005573" y="2829776"/>
            <a:ext cx="3410426" cy="285790"/>
          </a:xfrm>
          <a:prstGeom prst="rect">
            <a:avLst/>
          </a:prstGeom>
        </p:spPr>
      </p:pic>
      <p:sp>
        <p:nvSpPr>
          <p:cNvPr id="23" name="TextBox 22">
            <a:extLst>
              <a:ext uri="{FF2B5EF4-FFF2-40B4-BE49-F238E27FC236}">
                <a16:creationId xmlns:a16="http://schemas.microsoft.com/office/drawing/2014/main" id="{2BBD846F-FE1D-CA2E-15B8-95B9953871B2}"/>
              </a:ext>
            </a:extLst>
          </p:cNvPr>
          <p:cNvSpPr txBox="1"/>
          <p:nvPr/>
        </p:nvSpPr>
        <p:spPr>
          <a:xfrm>
            <a:off x="1551445" y="4684496"/>
            <a:ext cx="9862517" cy="646331"/>
          </a:xfrm>
          <a:prstGeom prst="rect">
            <a:avLst/>
          </a:prstGeom>
          <a:noFill/>
        </p:spPr>
        <p:txBody>
          <a:bodyPr wrap="square">
            <a:spAutoFit/>
          </a:bodyPr>
          <a:lstStyle/>
          <a:p>
            <a:pPr algn="l"/>
            <a:r>
              <a:rPr lang="en-US" sz="1800" b="0" i="0" u="none" strike="noStrike" baseline="0" dirty="0">
                <a:latin typeface="TimesTenLTStd-Roman"/>
              </a:rPr>
              <a:t>If the squares marked with 0’s are combined, as shown in the diagram, we obtain </a:t>
            </a:r>
            <a:r>
              <a:rPr lang="en-IN" sz="1800" b="0" i="0" u="none" strike="noStrike" baseline="0" dirty="0">
                <a:latin typeface="TimesTenLTStd-Roman"/>
              </a:rPr>
              <a:t>the simplified complemented function:</a:t>
            </a:r>
            <a:endParaRPr lang="en-IN" dirty="0"/>
          </a:p>
        </p:txBody>
      </p:sp>
      <p:pic>
        <p:nvPicPr>
          <p:cNvPr id="25" name="Picture 24">
            <a:extLst>
              <a:ext uri="{FF2B5EF4-FFF2-40B4-BE49-F238E27FC236}">
                <a16:creationId xmlns:a16="http://schemas.microsoft.com/office/drawing/2014/main" id="{7A7F3058-D215-44C1-6692-5AC0DB728FD9}"/>
              </a:ext>
            </a:extLst>
          </p:cNvPr>
          <p:cNvPicPr>
            <a:picLocks noChangeAspect="1"/>
          </p:cNvPicPr>
          <p:nvPr/>
        </p:nvPicPr>
        <p:blipFill>
          <a:blip r:embed="rId4"/>
          <a:stretch>
            <a:fillRect/>
          </a:stretch>
        </p:blipFill>
        <p:spPr>
          <a:xfrm>
            <a:off x="3629336" y="5357100"/>
            <a:ext cx="2467319" cy="266737"/>
          </a:xfrm>
          <a:prstGeom prst="rect">
            <a:avLst/>
          </a:prstGeom>
        </p:spPr>
      </p:pic>
      <p:sp>
        <p:nvSpPr>
          <p:cNvPr id="27" name="TextBox 26">
            <a:extLst>
              <a:ext uri="{FF2B5EF4-FFF2-40B4-BE49-F238E27FC236}">
                <a16:creationId xmlns:a16="http://schemas.microsoft.com/office/drawing/2014/main" id="{22B59CC4-6FA1-4D1F-851B-E484C01CADAA}"/>
              </a:ext>
            </a:extLst>
          </p:cNvPr>
          <p:cNvSpPr txBox="1"/>
          <p:nvPr/>
        </p:nvSpPr>
        <p:spPr>
          <a:xfrm>
            <a:off x="1714015" y="5622619"/>
            <a:ext cx="9418015" cy="646331"/>
          </a:xfrm>
          <a:prstGeom prst="rect">
            <a:avLst/>
          </a:prstGeom>
          <a:noFill/>
        </p:spPr>
        <p:txBody>
          <a:bodyPr wrap="square">
            <a:spAutoFit/>
          </a:bodyPr>
          <a:lstStyle/>
          <a:p>
            <a:pPr algn="l"/>
            <a:r>
              <a:rPr lang="en-US" sz="1800" b="0" i="0" u="none" strike="noStrike" baseline="0" dirty="0">
                <a:latin typeface="TimesTenLTStd-Roman"/>
              </a:rPr>
              <a:t>Applying </a:t>
            </a:r>
            <a:r>
              <a:rPr lang="en-US" sz="1800" b="0" i="0" u="none" strike="noStrike" baseline="0" dirty="0" err="1">
                <a:latin typeface="TimesTenLTStd-Roman"/>
              </a:rPr>
              <a:t>DeMorgan’s</a:t>
            </a:r>
            <a:r>
              <a:rPr lang="en-US" sz="1800" b="0" i="0" u="none" strike="noStrike" baseline="0" dirty="0">
                <a:latin typeface="TimesTenLTStd-Roman"/>
              </a:rPr>
              <a:t> theorem (by taking the dual and complementing each literal, we obtain the simplified function in </a:t>
            </a:r>
            <a:r>
              <a:rPr lang="en-US" sz="1800" b="0" i="0" u="none" strike="noStrike" baseline="0" dirty="0" err="1">
                <a:latin typeface="TimesTenLTStd-Roman"/>
              </a:rPr>
              <a:t>productof</a:t>
            </a:r>
            <a:r>
              <a:rPr lang="en-US" sz="1800" b="0" i="0" u="none" strike="noStrike" baseline="0" dirty="0">
                <a:latin typeface="TimesTenLTStd-Roman"/>
              </a:rPr>
              <a:t>-</a:t>
            </a:r>
            <a:r>
              <a:rPr lang="en-IN" sz="1800" b="0" i="0" u="none" strike="noStrike" baseline="0" dirty="0">
                <a:latin typeface="TimesTenLTStd-Roman"/>
              </a:rPr>
              <a:t>sums form:</a:t>
            </a:r>
            <a:endParaRPr lang="en-IN" dirty="0"/>
          </a:p>
        </p:txBody>
      </p:sp>
      <p:pic>
        <p:nvPicPr>
          <p:cNvPr id="29" name="Picture 28">
            <a:extLst>
              <a:ext uri="{FF2B5EF4-FFF2-40B4-BE49-F238E27FC236}">
                <a16:creationId xmlns:a16="http://schemas.microsoft.com/office/drawing/2014/main" id="{B4AC683B-F650-AFFA-0BA3-51DE3CB68A0C}"/>
              </a:ext>
            </a:extLst>
          </p:cNvPr>
          <p:cNvPicPr>
            <a:picLocks noChangeAspect="1"/>
          </p:cNvPicPr>
          <p:nvPr/>
        </p:nvPicPr>
        <p:blipFill>
          <a:blip r:embed="rId5"/>
          <a:stretch>
            <a:fillRect/>
          </a:stretch>
        </p:blipFill>
        <p:spPr>
          <a:xfrm>
            <a:off x="3216000" y="6203514"/>
            <a:ext cx="4353533" cy="390580"/>
          </a:xfrm>
          <a:prstGeom prst="rect">
            <a:avLst/>
          </a:prstGeom>
        </p:spPr>
      </p:pic>
      <p:pic>
        <p:nvPicPr>
          <p:cNvPr id="31" name="Picture 30">
            <a:extLst>
              <a:ext uri="{FF2B5EF4-FFF2-40B4-BE49-F238E27FC236}">
                <a16:creationId xmlns:a16="http://schemas.microsoft.com/office/drawing/2014/main" id="{51142BF7-2032-F518-088E-A4F6B86AC134}"/>
              </a:ext>
            </a:extLst>
          </p:cNvPr>
          <p:cNvPicPr>
            <a:picLocks noChangeAspect="1"/>
          </p:cNvPicPr>
          <p:nvPr/>
        </p:nvPicPr>
        <p:blipFill>
          <a:blip r:embed="rId6"/>
          <a:stretch>
            <a:fillRect/>
          </a:stretch>
        </p:blipFill>
        <p:spPr>
          <a:xfrm>
            <a:off x="1416000" y="1297493"/>
            <a:ext cx="5288613" cy="3350357"/>
          </a:xfrm>
          <a:prstGeom prst="rect">
            <a:avLst/>
          </a:prstGeom>
        </p:spPr>
      </p:pic>
    </p:spTree>
    <p:extLst>
      <p:ext uri="{BB962C8B-B14F-4D97-AF65-F5344CB8AC3E}">
        <p14:creationId xmlns:p14="http://schemas.microsoft.com/office/powerpoint/2010/main" val="5043647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33BF9-3835-2F4C-76A0-5F68456F757C}"/>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0684461F-BDDD-8163-FDCA-9F1BDFB8A5B0}"/>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045F6CF-FDF4-649E-46D0-06981A21007A}"/>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2B2FF9CE-A23F-2543-985D-22DF757EB343}"/>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892BA162-587F-3C04-F8C0-51F557F8B7F8}"/>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5BA52DC8-3DD2-1673-A4D8-AF9AD8AF34D2}"/>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7ADECB40-AD71-4D4A-1EB9-DA42635CA203}"/>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E7C00CCD-1108-B544-CF87-37261A6CB595}"/>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993A2676-178C-87F0-3AC6-7911C00ADC1C}"/>
              </a:ext>
            </a:extLst>
          </p:cNvPr>
          <p:cNvSpPr txBox="1"/>
          <p:nvPr/>
        </p:nvSpPr>
        <p:spPr>
          <a:xfrm>
            <a:off x="1597464" y="189000"/>
            <a:ext cx="9360000" cy="400110"/>
          </a:xfrm>
          <a:prstGeom prst="rect">
            <a:avLst/>
          </a:prstGeom>
          <a:noFill/>
        </p:spPr>
        <p:txBody>
          <a:bodyPr wrap="square">
            <a:spAutoFit/>
          </a:bodyPr>
          <a:lstStyle/>
          <a:p>
            <a:pPr algn="l"/>
            <a:r>
              <a:rPr lang="en-US" sz="2000" b="0" i="0" u="none" strike="noStrike" baseline="0" dirty="0">
                <a:solidFill>
                  <a:srgbClr val="FF0000"/>
                </a:solidFill>
                <a:latin typeface="TimesTenLTStd-Roman"/>
              </a:rPr>
              <a:t>Consider, for example, the truth table that defines the </a:t>
            </a:r>
            <a:r>
              <a:rPr lang="en-IN" sz="2000" b="0" i="0" u="none" strike="noStrike" baseline="0" dirty="0">
                <a:solidFill>
                  <a:srgbClr val="FF0000"/>
                </a:solidFill>
                <a:latin typeface="TimesTenLTStd-Roman"/>
              </a:rPr>
              <a:t>function </a:t>
            </a:r>
            <a:r>
              <a:rPr lang="en-IN" sz="2000" b="0" i="1" u="none" strike="noStrike" baseline="0" dirty="0">
                <a:solidFill>
                  <a:srgbClr val="FF0000"/>
                </a:solidFill>
                <a:latin typeface="TimesTenLTStd-Italic"/>
              </a:rPr>
              <a:t>F </a:t>
            </a:r>
            <a:r>
              <a:rPr lang="en-IN" sz="2000" b="0" i="0" u="none" strike="noStrike" baseline="0" dirty="0">
                <a:solidFill>
                  <a:srgbClr val="FF0000"/>
                </a:solidFill>
                <a:latin typeface="TimesTenLTStd-Roman"/>
              </a:rPr>
              <a:t>in Table</a:t>
            </a:r>
            <a:endParaRPr lang="en-IN" sz="2000" dirty="0">
              <a:solidFill>
                <a:srgbClr val="FF0000"/>
              </a:solidFill>
            </a:endParaRPr>
          </a:p>
        </p:txBody>
      </p:sp>
      <p:pic>
        <p:nvPicPr>
          <p:cNvPr id="12" name="Picture 11">
            <a:extLst>
              <a:ext uri="{FF2B5EF4-FFF2-40B4-BE49-F238E27FC236}">
                <a16:creationId xmlns:a16="http://schemas.microsoft.com/office/drawing/2014/main" id="{316100A6-DE8D-20C8-625C-3ED35B2494AB}"/>
              </a:ext>
            </a:extLst>
          </p:cNvPr>
          <p:cNvPicPr>
            <a:picLocks noChangeAspect="1"/>
          </p:cNvPicPr>
          <p:nvPr/>
        </p:nvPicPr>
        <p:blipFill>
          <a:blip r:embed="rId3"/>
          <a:stretch>
            <a:fillRect/>
          </a:stretch>
        </p:blipFill>
        <p:spPr>
          <a:xfrm>
            <a:off x="1545737" y="599830"/>
            <a:ext cx="3677163" cy="3031289"/>
          </a:xfrm>
          <a:prstGeom prst="rect">
            <a:avLst/>
          </a:prstGeom>
        </p:spPr>
      </p:pic>
      <p:sp>
        <p:nvSpPr>
          <p:cNvPr id="14" name="TextBox 13">
            <a:extLst>
              <a:ext uri="{FF2B5EF4-FFF2-40B4-BE49-F238E27FC236}">
                <a16:creationId xmlns:a16="http://schemas.microsoft.com/office/drawing/2014/main" id="{219AA69A-66E4-FBBE-31E2-AF043C3BBF65}"/>
              </a:ext>
            </a:extLst>
          </p:cNvPr>
          <p:cNvSpPr txBox="1"/>
          <p:nvPr/>
        </p:nvSpPr>
        <p:spPr>
          <a:xfrm>
            <a:off x="1416001" y="3785585"/>
            <a:ext cx="3960000" cy="646331"/>
          </a:xfrm>
          <a:prstGeom prst="rect">
            <a:avLst/>
          </a:prstGeom>
          <a:noFill/>
        </p:spPr>
        <p:txBody>
          <a:bodyPr wrap="square">
            <a:spAutoFit/>
          </a:bodyPr>
          <a:lstStyle/>
          <a:p>
            <a:pPr algn="l"/>
            <a:r>
              <a:rPr lang="en-US" sz="1800" b="0" i="0" u="none" strike="noStrike" baseline="0" dirty="0">
                <a:latin typeface="TimesTenLTStd-Roman"/>
              </a:rPr>
              <a:t>In sum-of-</a:t>
            </a:r>
            <a:r>
              <a:rPr lang="en-US" sz="1800" b="0" i="0" u="none" strike="noStrike" baseline="0" dirty="0" err="1">
                <a:latin typeface="TimesTenLTStd-Roman"/>
              </a:rPr>
              <a:t>minterms</a:t>
            </a:r>
            <a:r>
              <a:rPr lang="en-US" sz="1800" b="0" i="0" u="none" strike="noStrike" baseline="0" dirty="0">
                <a:latin typeface="TimesTenLTStd-Roman"/>
              </a:rPr>
              <a:t> form, this function is expressed as </a:t>
            </a:r>
            <a:r>
              <a:rPr lang="pl-PL" sz="1800" b="0" i="1" u="none" strike="noStrike" baseline="0" dirty="0">
                <a:latin typeface="TimesTenLTStd-Italic"/>
              </a:rPr>
              <a:t>F </a:t>
            </a:r>
            <a:r>
              <a:rPr lang="pl-PL" sz="1800" b="0" i="0" u="none" strike="noStrike" baseline="0" dirty="0">
                <a:latin typeface="TimesTenLTStd-Roman"/>
              </a:rPr>
              <a:t>(</a:t>
            </a:r>
            <a:r>
              <a:rPr lang="pl-PL" sz="1800" b="0" i="1" u="none" strike="noStrike" baseline="0" dirty="0">
                <a:latin typeface="TimesTenLTStd-Italic"/>
              </a:rPr>
              <a:t>x</a:t>
            </a:r>
            <a:r>
              <a:rPr lang="pl-PL" sz="1800" b="0" i="0" u="none" strike="noStrike" baseline="0" dirty="0">
                <a:latin typeface="TimesTenLTStd-Roman"/>
              </a:rPr>
              <a:t>, </a:t>
            </a:r>
            <a:r>
              <a:rPr lang="pl-PL" sz="1800" b="0" i="1" u="none" strike="noStrike" baseline="0" dirty="0">
                <a:latin typeface="TimesTenLTStd-Italic"/>
              </a:rPr>
              <a:t>y</a:t>
            </a:r>
            <a:r>
              <a:rPr lang="pl-PL" sz="1800" b="0" i="0" u="none" strike="noStrike" baseline="0" dirty="0">
                <a:latin typeface="TimesTenLTStd-Roman"/>
              </a:rPr>
              <a:t>, </a:t>
            </a:r>
            <a:r>
              <a:rPr lang="pl-PL" sz="1800" b="0" i="1" u="none" strike="noStrike" baseline="0" dirty="0">
                <a:latin typeface="TimesTenLTStd-Italic"/>
              </a:rPr>
              <a:t>z</a:t>
            </a:r>
            <a:r>
              <a:rPr lang="pl-PL" sz="1800" b="0" i="0" u="none" strike="noStrike" baseline="0" dirty="0">
                <a:latin typeface="TimesTenLTStd-Roman"/>
              </a:rPr>
              <a:t>) </a:t>
            </a:r>
            <a:r>
              <a:rPr lang="pl-PL" sz="1800" b="0" i="0" u="none" strike="noStrike" baseline="0" dirty="0">
                <a:latin typeface="PearsonMATH08"/>
              </a:rPr>
              <a:t>= </a:t>
            </a:r>
            <a:r>
              <a:rPr lang="pl-PL" sz="1800" b="0" i="0" u="none" strike="noStrike" baseline="0" dirty="0">
                <a:latin typeface="TimesTenLTStd-Roman"/>
              </a:rPr>
              <a:t>(1, 3, 4, 6)</a:t>
            </a:r>
            <a:endParaRPr lang="en-IN" dirty="0"/>
          </a:p>
        </p:txBody>
      </p:sp>
      <p:pic>
        <p:nvPicPr>
          <p:cNvPr id="16" name="Picture 15">
            <a:extLst>
              <a:ext uri="{FF2B5EF4-FFF2-40B4-BE49-F238E27FC236}">
                <a16:creationId xmlns:a16="http://schemas.microsoft.com/office/drawing/2014/main" id="{F24A9385-2FA4-30F4-8D19-81854D431545}"/>
              </a:ext>
            </a:extLst>
          </p:cNvPr>
          <p:cNvPicPr>
            <a:picLocks noChangeAspect="1"/>
          </p:cNvPicPr>
          <p:nvPr/>
        </p:nvPicPr>
        <p:blipFill>
          <a:blip r:embed="rId4"/>
          <a:stretch>
            <a:fillRect/>
          </a:stretch>
        </p:blipFill>
        <p:spPr>
          <a:xfrm>
            <a:off x="6442409" y="722872"/>
            <a:ext cx="4610928" cy="2924583"/>
          </a:xfrm>
          <a:prstGeom prst="rect">
            <a:avLst/>
          </a:prstGeom>
        </p:spPr>
      </p:pic>
      <p:sp>
        <p:nvSpPr>
          <p:cNvPr id="21" name="TextBox 20">
            <a:extLst>
              <a:ext uri="{FF2B5EF4-FFF2-40B4-BE49-F238E27FC236}">
                <a16:creationId xmlns:a16="http://schemas.microsoft.com/office/drawing/2014/main" id="{49253BE5-1292-7523-3A9B-0B206DC4964C}"/>
              </a:ext>
            </a:extLst>
          </p:cNvPr>
          <p:cNvSpPr txBox="1"/>
          <p:nvPr/>
        </p:nvSpPr>
        <p:spPr>
          <a:xfrm>
            <a:off x="5867259" y="3743054"/>
            <a:ext cx="5090205" cy="400110"/>
          </a:xfrm>
          <a:prstGeom prst="rect">
            <a:avLst/>
          </a:prstGeom>
          <a:noFill/>
        </p:spPr>
        <p:txBody>
          <a:bodyPr wrap="square">
            <a:spAutoFit/>
          </a:bodyPr>
          <a:lstStyle/>
          <a:p>
            <a:r>
              <a:rPr lang="en-US" sz="2000" b="0" i="0" u="none" strike="noStrike" baseline="0" dirty="0">
                <a:solidFill>
                  <a:schemeClr val="accent5"/>
                </a:solidFill>
                <a:latin typeface="TimesTenLTStd-Roman"/>
              </a:rPr>
              <a:t>In product-of-maxterms form, it is expressed as</a:t>
            </a:r>
            <a:endParaRPr lang="en-IN" sz="2000" dirty="0">
              <a:solidFill>
                <a:schemeClr val="accent5"/>
              </a:solidFill>
            </a:endParaRPr>
          </a:p>
        </p:txBody>
      </p:sp>
      <p:pic>
        <p:nvPicPr>
          <p:cNvPr id="23" name="Picture 22">
            <a:extLst>
              <a:ext uri="{FF2B5EF4-FFF2-40B4-BE49-F238E27FC236}">
                <a16:creationId xmlns:a16="http://schemas.microsoft.com/office/drawing/2014/main" id="{61522C1E-AAA6-EA64-2E2D-62E410E7191E}"/>
              </a:ext>
            </a:extLst>
          </p:cNvPr>
          <p:cNvPicPr>
            <a:picLocks noChangeAspect="1"/>
          </p:cNvPicPr>
          <p:nvPr/>
        </p:nvPicPr>
        <p:blipFill>
          <a:blip r:embed="rId5"/>
          <a:stretch>
            <a:fillRect/>
          </a:stretch>
        </p:blipFill>
        <p:spPr>
          <a:xfrm>
            <a:off x="6571354" y="4154272"/>
            <a:ext cx="2886478" cy="314369"/>
          </a:xfrm>
          <a:prstGeom prst="rect">
            <a:avLst/>
          </a:prstGeom>
        </p:spPr>
      </p:pic>
      <p:sp>
        <p:nvSpPr>
          <p:cNvPr id="25" name="TextBox 24">
            <a:extLst>
              <a:ext uri="{FF2B5EF4-FFF2-40B4-BE49-F238E27FC236}">
                <a16:creationId xmlns:a16="http://schemas.microsoft.com/office/drawing/2014/main" id="{1BD08F00-F265-35B3-9C9F-69014F0A9223}"/>
              </a:ext>
            </a:extLst>
          </p:cNvPr>
          <p:cNvSpPr txBox="1"/>
          <p:nvPr/>
        </p:nvSpPr>
        <p:spPr>
          <a:xfrm>
            <a:off x="1365795" y="4479749"/>
            <a:ext cx="3778536" cy="1200329"/>
          </a:xfrm>
          <a:prstGeom prst="rect">
            <a:avLst/>
          </a:prstGeom>
          <a:noFill/>
        </p:spPr>
        <p:txBody>
          <a:bodyPr wrap="square">
            <a:spAutoFit/>
          </a:bodyPr>
          <a:lstStyle/>
          <a:p>
            <a:pPr algn="l"/>
            <a:r>
              <a:rPr lang="en-US" sz="1800" b="0" i="0" u="none" strike="noStrike" baseline="0" dirty="0">
                <a:latin typeface="TimesTenLTStd-Roman"/>
              </a:rPr>
              <a:t>For the sum of products, we combine</a:t>
            </a:r>
          </a:p>
          <a:p>
            <a:pPr algn="l"/>
            <a:r>
              <a:rPr lang="en-IN" sz="1800" b="0" i="0" u="none" strike="noStrike" baseline="0" dirty="0">
                <a:latin typeface="TimesTenLTStd-Roman"/>
              </a:rPr>
              <a:t>the 1’s to obtain</a:t>
            </a:r>
          </a:p>
          <a:p>
            <a:pPr algn="l"/>
            <a:endParaRPr lang="en-IN" dirty="0">
              <a:latin typeface="TimesTenLTStd-Roman"/>
            </a:endParaRPr>
          </a:p>
          <a:p>
            <a:pPr algn="l"/>
            <a:endParaRPr lang="en-IN" sz="1800" b="0" i="0" u="none" strike="noStrike" baseline="0" dirty="0">
              <a:latin typeface="TimesTenLTStd-Roman"/>
            </a:endParaRPr>
          </a:p>
        </p:txBody>
      </p:sp>
      <p:sp>
        <p:nvSpPr>
          <p:cNvPr id="27" name="TextBox 26">
            <a:extLst>
              <a:ext uri="{FF2B5EF4-FFF2-40B4-BE49-F238E27FC236}">
                <a16:creationId xmlns:a16="http://schemas.microsoft.com/office/drawing/2014/main" id="{3003EEC1-7977-9F12-72BC-C5EED1B3914E}"/>
              </a:ext>
            </a:extLst>
          </p:cNvPr>
          <p:cNvSpPr txBox="1"/>
          <p:nvPr/>
        </p:nvSpPr>
        <p:spPr>
          <a:xfrm>
            <a:off x="5230440" y="4456116"/>
            <a:ext cx="6465454" cy="646331"/>
          </a:xfrm>
          <a:prstGeom prst="rect">
            <a:avLst/>
          </a:prstGeom>
          <a:noFill/>
        </p:spPr>
        <p:txBody>
          <a:bodyPr wrap="square">
            <a:spAutoFit/>
          </a:bodyPr>
          <a:lstStyle/>
          <a:p>
            <a:pPr algn="l"/>
            <a:r>
              <a:rPr lang="en-US" sz="1800" b="0" i="0" u="none" strike="noStrike" baseline="0" dirty="0">
                <a:latin typeface="TimesTenLTStd-Roman"/>
              </a:rPr>
              <a:t>Taking the complement of </a:t>
            </a:r>
            <a:r>
              <a:rPr lang="en-US" sz="1800" b="0" i="1" u="none" strike="noStrike" baseline="0" dirty="0">
                <a:latin typeface="TimesTenLTStd-Italic"/>
              </a:rPr>
              <a:t>F</a:t>
            </a:r>
            <a:r>
              <a:rPr lang="en-US" sz="1800" b="0" i="0" u="none" strike="noStrike" baseline="0" dirty="0">
                <a:latin typeface="TimesTenLTStd-Roman"/>
              </a:rPr>
              <a:t>, we obtain the simplified function in</a:t>
            </a:r>
          </a:p>
          <a:p>
            <a:pPr algn="l"/>
            <a:r>
              <a:rPr lang="en-IN" sz="1800" b="0" i="0" u="none" strike="noStrike" baseline="0" dirty="0">
                <a:latin typeface="TimesTenLTStd-Roman"/>
              </a:rPr>
              <a:t>product-of-sums form:</a:t>
            </a:r>
            <a:endParaRPr lang="en-IN" dirty="0"/>
          </a:p>
        </p:txBody>
      </p:sp>
      <p:pic>
        <p:nvPicPr>
          <p:cNvPr id="31" name="Picture 30">
            <a:extLst>
              <a:ext uri="{FF2B5EF4-FFF2-40B4-BE49-F238E27FC236}">
                <a16:creationId xmlns:a16="http://schemas.microsoft.com/office/drawing/2014/main" id="{B8E5EF8C-EACB-875D-F503-850C563A9F92}"/>
              </a:ext>
            </a:extLst>
          </p:cNvPr>
          <p:cNvPicPr>
            <a:picLocks noChangeAspect="1"/>
          </p:cNvPicPr>
          <p:nvPr/>
        </p:nvPicPr>
        <p:blipFill>
          <a:blip r:embed="rId6"/>
          <a:stretch>
            <a:fillRect/>
          </a:stretch>
        </p:blipFill>
        <p:spPr>
          <a:xfrm>
            <a:off x="1402958" y="5165708"/>
            <a:ext cx="1676634" cy="323895"/>
          </a:xfrm>
          <a:prstGeom prst="rect">
            <a:avLst/>
          </a:prstGeom>
        </p:spPr>
      </p:pic>
      <p:pic>
        <p:nvPicPr>
          <p:cNvPr id="33" name="Picture 32">
            <a:extLst>
              <a:ext uri="{FF2B5EF4-FFF2-40B4-BE49-F238E27FC236}">
                <a16:creationId xmlns:a16="http://schemas.microsoft.com/office/drawing/2014/main" id="{0F0ACE9A-76C6-4397-ACEE-AE83E20F4D51}"/>
              </a:ext>
            </a:extLst>
          </p:cNvPr>
          <p:cNvPicPr>
            <a:picLocks noChangeAspect="1"/>
          </p:cNvPicPr>
          <p:nvPr/>
        </p:nvPicPr>
        <p:blipFill>
          <a:blip r:embed="rId7"/>
          <a:stretch>
            <a:fillRect/>
          </a:stretch>
        </p:blipFill>
        <p:spPr>
          <a:xfrm>
            <a:off x="7123881" y="5867777"/>
            <a:ext cx="2333951" cy="381053"/>
          </a:xfrm>
          <a:prstGeom prst="rect">
            <a:avLst/>
          </a:prstGeom>
        </p:spPr>
      </p:pic>
      <p:pic>
        <p:nvPicPr>
          <p:cNvPr id="35" name="Picture 34">
            <a:extLst>
              <a:ext uri="{FF2B5EF4-FFF2-40B4-BE49-F238E27FC236}">
                <a16:creationId xmlns:a16="http://schemas.microsoft.com/office/drawing/2014/main" id="{D5E3234D-B8E2-E5C2-06CF-8EA21920DB57}"/>
              </a:ext>
            </a:extLst>
          </p:cNvPr>
          <p:cNvPicPr>
            <a:picLocks noChangeAspect="1"/>
          </p:cNvPicPr>
          <p:nvPr/>
        </p:nvPicPr>
        <p:blipFill>
          <a:blip r:embed="rId8"/>
          <a:stretch>
            <a:fillRect/>
          </a:stretch>
        </p:blipFill>
        <p:spPr>
          <a:xfrm>
            <a:off x="7290517" y="4888104"/>
            <a:ext cx="1857634" cy="428685"/>
          </a:xfrm>
          <a:prstGeom prst="rect">
            <a:avLst/>
          </a:prstGeom>
        </p:spPr>
      </p:pic>
      <p:sp>
        <p:nvSpPr>
          <p:cNvPr id="37" name="TextBox 36">
            <a:extLst>
              <a:ext uri="{FF2B5EF4-FFF2-40B4-BE49-F238E27FC236}">
                <a16:creationId xmlns:a16="http://schemas.microsoft.com/office/drawing/2014/main" id="{DF86866A-49FC-F22C-4D81-E0C0D5E5BC5F}"/>
              </a:ext>
            </a:extLst>
          </p:cNvPr>
          <p:cNvSpPr txBox="1"/>
          <p:nvPr/>
        </p:nvSpPr>
        <p:spPr>
          <a:xfrm>
            <a:off x="4861225" y="5364381"/>
            <a:ext cx="6465454" cy="646331"/>
          </a:xfrm>
          <a:prstGeom prst="rect">
            <a:avLst/>
          </a:prstGeom>
          <a:noFill/>
        </p:spPr>
        <p:txBody>
          <a:bodyPr wrap="square">
            <a:spAutoFit/>
          </a:bodyPr>
          <a:lstStyle/>
          <a:p>
            <a:pPr algn="l"/>
            <a:r>
              <a:rPr lang="en-US" sz="1800" b="1" i="0" u="none" strike="noStrike" baseline="0" dirty="0">
                <a:solidFill>
                  <a:schemeClr val="accent5"/>
                </a:solidFill>
                <a:latin typeface="TimesTenLTStd-Roman"/>
              </a:rPr>
              <a:t>Taking</a:t>
            </a:r>
            <a:r>
              <a:rPr lang="en-US" sz="1800" b="0" i="0" u="none" strike="noStrike" baseline="0" dirty="0">
                <a:solidFill>
                  <a:schemeClr val="accent5"/>
                </a:solidFill>
                <a:latin typeface="TimesTenLTStd-Roman"/>
              </a:rPr>
              <a:t> the complement of </a:t>
            </a:r>
            <a:r>
              <a:rPr lang="en-US" sz="1800" b="0" i="1" u="none" strike="noStrike" baseline="0" dirty="0">
                <a:solidFill>
                  <a:schemeClr val="accent5"/>
                </a:solidFill>
                <a:latin typeface="TimesTenLTStd-Italic"/>
              </a:rPr>
              <a:t>F</a:t>
            </a:r>
            <a:r>
              <a:rPr lang="en-US" sz="1800" b="0" i="0" u="none" strike="noStrike" baseline="0" dirty="0">
                <a:solidFill>
                  <a:schemeClr val="accent5"/>
                </a:solidFill>
                <a:latin typeface="TimesTenLTStd-Roman"/>
              </a:rPr>
              <a:t>, we obtain the simplified function in</a:t>
            </a:r>
          </a:p>
          <a:p>
            <a:pPr algn="l"/>
            <a:r>
              <a:rPr lang="en-IN" sz="1800" b="0" i="0" u="none" strike="noStrike" baseline="0" dirty="0">
                <a:solidFill>
                  <a:schemeClr val="accent5"/>
                </a:solidFill>
                <a:latin typeface="TimesTenLTStd-Roman"/>
              </a:rPr>
              <a:t>product-of-sums form: </a:t>
            </a:r>
            <a:r>
              <a:rPr lang="en-IN" sz="1800" b="0" i="1" u="none" strike="noStrike" baseline="0" dirty="0">
                <a:solidFill>
                  <a:schemeClr val="accent5"/>
                </a:solidFill>
                <a:latin typeface="TimesTenLTStd-Italic"/>
              </a:rPr>
              <a:t>F</a:t>
            </a:r>
            <a:endParaRPr lang="en-IN" dirty="0">
              <a:solidFill>
                <a:schemeClr val="accent5"/>
              </a:solidFill>
            </a:endParaRPr>
          </a:p>
        </p:txBody>
      </p:sp>
    </p:spTree>
    <p:extLst>
      <p:ext uri="{BB962C8B-B14F-4D97-AF65-F5344CB8AC3E}">
        <p14:creationId xmlns:p14="http://schemas.microsoft.com/office/powerpoint/2010/main" val="2403211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EAE3D-F81E-3DFC-870A-AC342CF6C879}"/>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F66FF80D-A9E8-6B0F-30DB-55C5E4483D77}"/>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3AA11A8E-E05D-04DB-2D15-89C52D4B9322}"/>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2508AC94-AE1D-A61B-2397-7F5073B7C2DD}"/>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A206E652-3EF5-93F3-449C-FFB525740CFC}"/>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6B9E5085-1419-4788-595D-F858581AB613}"/>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DF8ABAD0-F4F7-B8A5-6536-2EF7BCDD359D}"/>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F0AED024-235E-936B-833B-8D0DF9A71D05}"/>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092F736A-C4C3-DEF2-8352-1F1CB4870F37}"/>
              </a:ext>
            </a:extLst>
          </p:cNvPr>
          <p:cNvSpPr txBox="1"/>
          <p:nvPr/>
        </p:nvSpPr>
        <p:spPr>
          <a:xfrm>
            <a:off x="1776000" y="549000"/>
            <a:ext cx="6225308" cy="369332"/>
          </a:xfrm>
          <a:prstGeom prst="rect">
            <a:avLst/>
          </a:prstGeom>
          <a:noFill/>
        </p:spPr>
        <p:txBody>
          <a:bodyPr wrap="square">
            <a:spAutoFit/>
          </a:bodyPr>
          <a:lstStyle/>
          <a:p>
            <a:r>
              <a:rPr lang="en-IN" sz="1800" b="1" i="0" u="none" strike="noStrike" baseline="0" dirty="0">
                <a:solidFill>
                  <a:srgbClr val="00AEF0"/>
                </a:solidFill>
                <a:latin typeface="StoneSansStd-Semibold"/>
              </a:rPr>
              <a:t>NAND AND NOR IMPLEMENTATION</a:t>
            </a:r>
            <a:endParaRPr lang="en-IN" dirty="0"/>
          </a:p>
        </p:txBody>
      </p:sp>
      <p:sp>
        <p:nvSpPr>
          <p:cNvPr id="12" name="TextBox 11">
            <a:extLst>
              <a:ext uri="{FF2B5EF4-FFF2-40B4-BE49-F238E27FC236}">
                <a16:creationId xmlns:a16="http://schemas.microsoft.com/office/drawing/2014/main" id="{F2733BBB-E4AD-842A-70FB-1A27A360C773}"/>
              </a:ext>
            </a:extLst>
          </p:cNvPr>
          <p:cNvSpPr txBox="1"/>
          <p:nvPr/>
        </p:nvSpPr>
        <p:spPr>
          <a:xfrm>
            <a:off x="1590961" y="982449"/>
            <a:ext cx="9839086" cy="1938992"/>
          </a:xfrm>
          <a:prstGeom prst="rect">
            <a:avLst/>
          </a:prstGeom>
          <a:noFill/>
        </p:spPr>
        <p:txBody>
          <a:bodyPr wrap="square">
            <a:spAutoFit/>
          </a:bodyPr>
          <a:lstStyle/>
          <a:p>
            <a:pPr algn="just"/>
            <a:r>
              <a:rPr lang="en-US" sz="2000" b="0" i="0" u="none" strike="noStrike" baseline="0" dirty="0">
                <a:latin typeface="TimesTenLTStd-Roman"/>
              </a:rPr>
              <a:t>Digital circuits are frequently constructed with NAND or NOR gates rather than with AND and OR gates. NAND and NOR gates are easier to fabricate with electronic components and are the basic gates used in all IC digital logic families. Because of the prominence of NAND and NOR gates in the design of digital circuits, rules and procedures have been developed for the conversion from Boolean functions given in terms of AND, OR, and NOT into equivalent NAND and NOR logic diagrams.</a:t>
            </a:r>
            <a:endParaRPr lang="en-IN" sz="2000" dirty="0"/>
          </a:p>
        </p:txBody>
      </p:sp>
      <p:sp>
        <p:nvSpPr>
          <p:cNvPr id="14" name="TextBox 13">
            <a:extLst>
              <a:ext uri="{FF2B5EF4-FFF2-40B4-BE49-F238E27FC236}">
                <a16:creationId xmlns:a16="http://schemas.microsoft.com/office/drawing/2014/main" id="{0275C394-C767-7E1E-35EF-C9E28DC820E2}"/>
              </a:ext>
            </a:extLst>
          </p:cNvPr>
          <p:cNvSpPr txBox="1"/>
          <p:nvPr/>
        </p:nvSpPr>
        <p:spPr>
          <a:xfrm>
            <a:off x="1590960" y="2955789"/>
            <a:ext cx="9839086" cy="369332"/>
          </a:xfrm>
          <a:prstGeom prst="rect">
            <a:avLst/>
          </a:prstGeom>
          <a:noFill/>
        </p:spPr>
        <p:txBody>
          <a:bodyPr wrap="square">
            <a:spAutoFit/>
          </a:bodyPr>
          <a:lstStyle/>
          <a:p>
            <a:pPr algn="l"/>
            <a:r>
              <a:rPr lang="en-US" b="0" i="0" u="none" strike="noStrike" baseline="0" dirty="0">
                <a:latin typeface="TimesTenLTStd-Roman"/>
              </a:rPr>
              <a:t>The NAND gate is said to be a </a:t>
            </a:r>
            <a:r>
              <a:rPr lang="en-US" b="0" i="1" u="none" strike="noStrike" baseline="0" dirty="0">
                <a:latin typeface="TimesTenLTStd-Italic"/>
              </a:rPr>
              <a:t>universal </a:t>
            </a:r>
            <a:r>
              <a:rPr lang="en-US" b="0" i="0" u="none" strike="noStrike" baseline="0" dirty="0">
                <a:latin typeface="TimesTenLTStd-Roman"/>
              </a:rPr>
              <a:t>gate because any logic circuit can be implemented </a:t>
            </a:r>
            <a:r>
              <a:rPr lang="en-IN" b="0" i="0" u="none" strike="noStrike" baseline="0" dirty="0">
                <a:latin typeface="TimesTenLTStd-Roman"/>
              </a:rPr>
              <a:t>with it. </a:t>
            </a:r>
            <a:endParaRPr lang="en-IN" dirty="0"/>
          </a:p>
        </p:txBody>
      </p:sp>
      <p:sp>
        <p:nvSpPr>
          <p:cNvPr id="16" name="TextBox 15">
            <a:extLst>
              <a:ext uri="{FF2B5EF4-FFF2-40B4-BE49-F238E27FC236}">
                <a16:creationId xmlns:a16="http://schemas.microsoft.com/office/drawing/2014/main" id="{199A1FB7-51A1-F692-D30B-FCE51FE21AB6}"/>
              </a:ext>
            </a:extLst>
          </p:cNvPr>
          <p:cNvSpPr txBox="1"/>
          <p:nvPr/>
        </p:nvSpPr>
        <p:spPr>
          <a:xfrm>
            <a:off x="1648369" y="3429000"/>
            <a:ext cx="9839086" cy="1631216"/>
          </a:xfrm>
          <a:prstGeom prst="rect">
            <a:avLst/>
          </a:prstGeom>
          <a:noFill/>
        </p:spPr>
        <p:txBody>
          <a:bodyPr wrap="square">
            <a:spAutoFit/>
          </a:bodyPr>
          <a:lstStyle/>
          <a:p>
            <a:pPr algn="just"/>
            <a:r>
              <a:rPr lang="en-US" sz="2000" b="1" i="0" u="none" strike="noStrike" baseline="0" dirty="0">
                <a:latin typeface="TimesTenLTStd-Bold"/>
              </a:rPr>
              <a:t>A convenient way to implement a Boolean function with NAND gates is to obtain the simplified Boolean function in terms of Boolean operators and then convert the function to NAND logic. </a:t>
            </a:r>
            <a:r>
              <a:rPr lang="en-US" sz="2000" b="0" i="0" u="none" strike="noStrike" baseline="0" dirty="0">
                <a:latin typeface="TimesTenLTStd-Roman"/>
              </a:rPr>
              <a:t>The conversion of an algebraic expression from AND, OR, and complement to NAND can be done by simple circuit manipulation techniques that change AND–OR diagrams to NAND diagrams.</a:t>
            </a:r>
            <a:endParaRPr lang="en-IN" sz="2000" dirty="0"/>
          </a:p>
        </p:txBody>
      </p:sp>
    </p:spTree>
    <p:extLst>
      <p:ext uri="{BB962C8B-B14F-4D97-AF65-F5344CB8AC3E}">
        <p14:creationId xmlns:p14="http://schemas.microsoft.com/office/powerpoint/2010/main" val="38651944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BDA5F-989C-C4B8-A237-21475FE51A11}"/>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4330A968-4758-653B-26B9-5163F2E5D395}"/>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EDC2D3F8-F70C-94D9-592B-E6C2312F957B}"/>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6B257B73-6310-328B-8D2C-99AFF1DF4040}"/>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9A871FAE-FCCF-E593-6FD9-1FACBCFFE244}"/>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85C15FAF-AFE4-FF5F-7ECC-DDFDB1D7CBA1}"/>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5A63F9B1-2E63-4802-53FB-59E753BD7C42}"/>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275AF04D-F74B-B296-B0EA-36A137634FCD}"/>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pic>
        <p:nvPicPr>
          <p:cNvPr id="9" name="Picture 8">
            <a:extLst>
              <a:ext uri="{FF2B5EF4-FFF2-40B4-BE49-F238E27FC236}">
                <a16:creationId xmlns:a16="http://schemas.microsoft.com/office/drawing/2014/main" id="{0ADAA2A7-3F4B-FE47-B4F6-6B347EB53AB5}"/>
              </a:ext>
            </a:extLst>
          </p:cNvPr>
          <p:cNvPicPr>
            <a:picLocks noChangeAspect="1"/>
          </p:cNvPicPr>
          <p:nvPr/>
        </p:nvPicPr>
        <p:blipFill>
          <a:blip r:embed="rId3"/>
          <a:stretch>
            <a:fillRect/>
          </a:stretch>
        </p:blipFill>
        <p:spPr>
          <a:xfrm>
            <a:off x="2021202" y="459262"/>
            <a:ext cx="5956944" cy="2969738"/>
          </a:xfrm>
          <a:prstGeom prst="rect">
            <a:avLst/>
          </a:prstGeom>
        </p:spPr>
      </p:pic>
      <p:sp>
        <p:nvSpPr>
          <p:cNvPr id="12" name="TextBox 11">
            <a:extLst>
              <a:ext uri="{FF2B5EF4-FFF2-40B4-BE49-F238E27FC236}">
                <a16:creationId xmlns:a16="http://schemas.microsoft.com/office/drawing/2014/main" id="{32416CA7-876F-AC30-4ED1-9E622238FCF9}"/>
              </a:ext>
            </a:extLst>
          </p:cNvPr>
          <p:cNvSpPr txBox="1"/>
          <p:nvPr/>
        </p:nvSpPr>
        <p:spPr>
          <a:xfrm>
            <a:off x="2496000" y="3390407"/>
            <a:ext cx="6225308" cy="369332"/>
          </a:xfrm>
          <a:prstGeom prst="rect">
            <a:avLst/>
          </a:prstGeom>
          <a:noFill/>
        </p:spPr>
        <p:txBody>
          <a:bodyPr wrap="square">
            <a:spAutoFit/>
          </a:bodyPr>
          <a:lstStyle/>
          <a:p>
            <a:r>
              <a:rPr lang="en-US" sz="1800" b="1" i="0" u="none" strike="noStrike" baseline="0" dirty="0">
                <a:solidFill>
                  <a:srgbClr val="00AEF0"/>
                </a:solidFill>
                <a:latin typeface="StoneSansStd-Semibold"/>
              </a:rPr>
              <a:t>Logic operations with NAND gates</a:t>
            </a:r>
            <a:endParaRPr lang="en-IN" dirty="0"/>
          </a:p>
        </p:txBody>
      </p:sp>
      <p:pic>
        <p:nvPicPr>
          <p:cNvPr id="14" name="Picture 13">
            <a:extLst>
              <a:ext uri="{FF2B5EF4-FFF2-40B4-BE49-F238E27FC236}">
                <a16:creationId xmlns:a16="http://schemas.microsoft.com/office/drawing/2014/main" id="{112909E1-592C-0584-8957-08F800CCD30D}"/>
              </a:ext>
            </a:extLst>
          </p:cNvPr>
          <p:cNvPicPr>
            <a:picLocks noChangeAspect="1"/>
          </p:cNvPicPr>
          <p:nvPr/>
        </p:nvPicPr>
        <p:blipFill>
          <a:blip r:embed="rId4"/>
          <a:stretch>
            <a:fillRect/>
          </a:stretch>
        </p:blipFill>
        <p:spPr>
          <a:xfrm>
            <a:off x="2488945" y="4149000"/>
            <a:ext cx="7719346" cy="1080000"/>
          </a:xfrm>
          <a:prstGeom prst="rect">
            <a:avLst/>
          </a:prstGeom>
        </p:spPr>
      </p:pic>
      <p:sp>
        <p:nvSpPr>
          <p:cNvPr id="16" name="TextBox 15">
            <a:extLst>
              <a:ext uri="{FF2B5EF4-FFF2-40B4-BE49-F238E27FC236}">
                <a16:creationId xmlns:a16="http://schemas.microsoft.com/office/drawing/2014/main" id="{BE36C126-005D-A972-EE59-A0C4FF18713E}"/>
              </a:ext>
            </a:extLst>
          </p:cNvPr>
          <p:cNvSpPr txBox="1"/>
          <p:nvPr/>
        </p:nvSpPr>
        <p:spPr>
          <a:xfrm>
            <a:off x="2637756" y="5433595"/>
            <a:ext cx="6225308" cy="369332"/>
          </a:xfrm>
          <a:prstGeom prst="rect">
            <a:avLst/>
          </a:prstGeom>
          <a:noFill/>
        </p:spPr>
        <p:txBody>
          <a:bodyPr wrap="square">
            <a:spAutoFit/>
          </a:bodyPr>
          <a:lstStyle/>
          <a:p>
            <a:r>
              <a:rPr lang="en-US" sz="1800" b="1" i="0" u="none" strike="noStrike" baseline="0">
                <a:solidFill>
                  <a:srgbClr val="00AEF0"/>
                </a:solidFill>
                <a:latin typeface="StoneSansStd-Semibold"/>
              </a:rPr>
              <a:t>Two graphic symbols for a three-input NAND gate</a:t>
            </a:r>
            <a:endParaRPr lang="en-IN" dirty="0"/>
          </a:p>
        </p:txBody>
      </p:sp>
    </p:spTree>
    <p:extLst>
      <p:ext uri="{BB962C8B-B14F-4D97-AF65-F5344CB8AC3E}">
        <p14:creationId xmlns:p14="http://schemas.microsoft.com/office/powerpoint/2010/main" val="6180437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7EEB0-719F-58EB-98FE-016F474E6F7E}"/>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37BC9DFF-EBEF-035E-BDFE-4DE47B82295E}"/>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0CC55A6B-06D5-54A5-3BD7-0FBCB27BB44E}"/>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F4543283-59AA-8798-087A-6D599C6C54A1}"/>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05520F1F-46C5-B749-D545-BB1EE333D085}"/>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7057864E-2F3A-18E9-8895-E9E09BF1B381}"/>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5ACFC501-AC48-1B75-A058-5848A73EF5A4}"/>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6AA89317-5428-DF7A-C9A8-29E795B5F604}"/>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4AC718FF-A003-93A8-B361-1F9D3008FA1F}"/>
              </a:ext>
            </a:extLst>
          </p:cNvPr>
          <p:cNvSpPr txBox="1"/>
          <p:nvPr/>
        </p:nvSpPr>
        <p:spPr>
          <a:xfrm>
            <a:off x="1776000" y="549000"/>
            <a:ext cx="6225308" cy="369332"/>
          </a:xfrm>
          <a:prstGeom prst="rect">
            <a:avLst/>
          </a:prstGeom>
          <a:noFill/>
        </p:spPr>
        <p:txBody>
          <a:bodyPr wrap="square">
            <a:spAutoFit/>
          </a:bodyPr>
          <a:lstStyle/>
          <a:p>
            <a:r>
              <a:rPr lang="en-IN" sz="1800" b="1" i="0" u="none" strike="noStrike" baseline="0" dirty="0">
                <a:solidFill>
                  <a:srgbClr val="00AEF0"/>
                </a:solidFill>
                <a:latin typeface="StoneSansStd-Bold"/>
              </a:rPr>
              <a:t>Two-Level Implementation</a:t>
            </a:r>
            <a:endParaRPr lang="en-IN" dirty="0"/>
          </a:p>
        </p:txBody>
      </p:sp>
      <p:sp>
        <p:nvSpPr>
          <p:cNvPr id="12" name="TextBox 11">
            <a:extLst>
              <a:ext uri="{FF2B5EF4-FFF2-40B4-BE49-F238E27FC236}">
                <a16:creationId xmlns:a16="http://schemas.microsoft.com/office/drawing/2014/main" id="{905FA109-857C-42EF-5B64-D94110F155F9}"/>
              </a:ext>
            </a:extLst>
          </p:cNvPr>
          <p:cNvSpPr txBox="1"/>
          <p:nvPr/>
        </p:nvSpPr>
        <p:spPr>
          <a:xfrm>
            <a:off x="1576028" y="918332"/>
            <a:ext cx="9559971" cy="646331"/>
          </a:xfrm>
          <a:prstGeom prst="rect">
            <a:avLst/>
          </a:prstGeom>
          <a:noFill/>
        </p:spPr>
        <p:txBody>
          <a:bodyPr wrap="square">
            <a:spAutoFit/>
          </a:bodyPr>
          <a:lstStyle/>
          <a:p>
            <a:pPr algn="l"/>
            <a:r>
              <a:rPr lang="en-US" sz="1800" b="1" i="0" u="none" strike="noStrike" baseline="0" dirty="0">
                <a:latin typeface="TimesTenLTStd-Bold"/>
              </a:rPr>
              <a:t>The implementation of Boolean functions with NAND gates requires that the functions</a:t>
            </a:r>
          </a:p>
          <a:p>
            <a:pPr algn="l"/>
            <a:r>
              <a:rPr lang="en-IN" sz="1800" b="1" i="0" u="none" strike="noStrike" baseline="0" dirty="0">
                <a:latin typeface="TimesTenLTStd-Bold"/>
              </a:rPr>
              <a:t>be in sum-of-products form.</a:t>
            </a:r>
            <a:endParaRPr lang="en-IN" dirty="0"/>
          </a:p>
        </p:txBody>
      </p:sp>
      <p:sp>
        <p:nvSpPr>
          <p:cNvPr id="14" name="TextBox 13">
            <a:extLst>
              <a:ext uri="{FF2B5EF4-FFF2-40B4-BE49-F238E27FC236}">
                <a16:creationId xmlns:a16="http://schemas.microsoft.com/office/drawing/2014/main" id="{B0BD9E9D-C6ED-9329-3C15-B3802F861B05}"/>
              </a:ext>
            </a:extLst>
          </p:cNvPr>
          <p:cNvSpPr txBox="1"/>
          <p:nvPr/>
        </p:nvSpPr>
        <p:spPr>
          <a:xfrm>
            <a:off x="1510423" y="1539543"/>
            <a:ext cx="9625575" cy="923330"/>
          </a:xfrm>
          <a:prstGeom prst="rect">
            <a:avLst/>
          </a:prstGeom>
          <a:noFill/>
        </p:spPr>
        <p:txBody>
          <a:bodyPr wrap="square">
            <a:spAutoFit/>
          </a:bodyPr>
          <a:lstStyle/>
          <a:p>
            <a:pPr algn="l"/>
            <a:r>
              <a:rPr lang="en-US" sz="1800" b="0" i="0" u="none" strike="noStrike" baseline="0" dirty="0">
                <a:latin typeface="TimesTenLTStd-Roman"/>
              </a:rPr>
              <a:t>consider the logic diagrams drawn in Fig. All three diagrams are equivalent and implement the function </a:t>
            </a:r>
            <a:r>
              <a:rPr lang="en-IN" sz="1800" b="0" i="1" u="none" strike="noStrike" baseline="0" dirty="0">
                <a:latin typeface="TimesTenLTStd-Italic"/>
              </a:rPr>
              <a:t>F </a:t>
            </a:r>
            <a:r>
              <a:rPr lang="en-IN" sz="1800" b="0" i="0" u="none" strike="noStrike" baseline="0" dirty="0">
                <a:latin typeface="PearsonMATH08"/>
              </a:rPr>
              <a:t>= </a:t>
            </a:r>
            <a:r>
              <a:rPr lang="en-IN" sz="1800" b="0" i="1" u="none" strike="noStrike" baseline="0" dirty="0">
                <a:latin typeface="TimesTenLTStd-Italic"/>
              </a:rPr>
              <a:t>AB </a:t>
            </a:r>
            <a:r>
              <a:rPr lang="en-IN" sz="1800" b="0" i="0" u="none" strike="noStrike" baseline="0" dirty="0">
                <a:latin typeface="PearsonMATH02"/>
              </a:rPr>
              <a:t>+ </a:t>
            </a:r>
            <a:r>
              <a:rPr lang="en-IN" sz="1800" b="0" i="1" u="none" strike="noStrike" baseline="0" dirty="0">
                <a:latin typeface="TimesTenLTStd-Italic"/>
              </a:rPr>
              <a:t>CD</a:t>
            </a:r>
          </a:p>
          <a:p>
            <a:pPr algn="l"/>
            <a:r>
              <a:rPr lang="en-US" sz="1800" b="0" i="0" u="none" strike="noStrike" baseline="0" dirty="0">
                <a:latin typeface="TimesTenLTStd-Roman"/>
              </a:rPr>
              <a:t>The function is implemented in Fig. (a) with AND </a:t>
            </a:r>
            <a:r>
              <a:rPr lang="en-US" sz="1800" b="0" i="0" u="none" strike="noStrike" baseline="0" dirty="0" err="1">
                <a:latin typeface="TimesTenLTStd-Roman"/>
              </a:rPr>
              <a:t>and</a:t>
            </a:r>
            <a:r>
              <a:rPr lang="en-US" sz="1800" b="0" i="0" u="none" strike="noStrike" baseline="0" dirty="0">
                <a:latin typeface="TimesTenLTStd-Roman"/>
              </a:rPr>
              <a:t> OR gates. </a:t>
            </a:r>
            <a:endParaRPr lang="en-IN" dirty="0"/>
          </a:p>
        </p:txBody>
      </p:sp>
      <p:pic>
        <p:nvPicPr>
          <p:cNvPr id="16" name="Picture 15">
            <a:extLst>
              <a:ext uri="{FF2B5EF4-FFF2-40B4-BE49-F238E27FC236}">
                <a16:creationId xmlns:a16="http://schemas.microsoft.com/office/drawing/2014/main" id="{35001716-D87F-1500-43A7-700034AC8CAA}"/>
              </a:ext>
            </a:extLst>
          </p:cNvPr>
          <p:cNvPicPr>
            <a:picLocks noChangeAspect="1"/>
          </p:cNvPicPr>
          <p:nvPr/>
        </p:nvPicPr>
        <p:blipFill>
          <a:blip r:embed="rId3"/>
          <a:stretch>
            <a:fillRect/>
          </a:stretch>
        </p:blipFill>
        <p:spPr>
          <a:xfrm>
            <a:off x="2496000" y="2789298"/>
            <a:ext cx="5125165" cy="2429214"/>
          </a:xfrm>
          <a:prstGeom prst="rect">
            <a:avLst/>
          </a:prstGeom>
        </p:spPr>
      </p:pic>
      <p:sp>
        <p:nvSpPr>
          <p:cNvPr id="18" name="TextBox 17">
            <a:extLst>
              <a:ext uri="{FF2B5EF4-FFF2-40B4-BE49-F238E27FC236}">
                <a16:creationId xmlns:a16="http://schemas.microsoft.com/office/drawing/2014/main" id="{A90A8285-3AC6-0E16-D383-DD0742862F63}"/>
              </a:ext>
            </a:extLst>
          </p:cNvPr>
          <p:cNvSpPr txBox="1"/>
          <p:nvPr/>
        </p:nvSpPr>
        <p:spPr>
          <a:xfrm>
            <a:off x="1775999" y="5220385"/>
            <a:ext cx="9625575" cy="923330"/>
          </a:xfrm>
          <a:prstGeom prst="rect">
            <a:avLst/>
          </a:prstGeom>
          <a:noFill/>
        </p:spPr>
        <p:txBody>
          <a:bodyPr wrap="square">
            <a:spAutoFit/>
          </a:bodyPr>
          <a:lstStyle/>
          <a:p>
            <a:pPr algn="l"/>
            <a:r>
              <a:rPr lang="en-US" sz="1800" b="0" i="0" u="none" strike="noStrike" baseline="0" dirty="0">
                <a:latin typeface="TimesTenLTStd-Roman"/>
              </a:rPr>
              <a:t>The NAND implementation in Fig.  (c) can be verified algebraically. The function it implements can easily be converted to sum- of products</a:t>
            </a:r>
            <a:r>
              <a:rPr lang="en-US" dirty="0">
                <a:latin typeface="TimesTenLTStd-Roman"/>
              </a:rPr>
              <a:t> </a:t>
            </a:r>
            <a:r>
              <a:rPr lang="en-IN" sz="1800" b="0" i="0" u="none" strike="noStrike" baseline="0" dirty="0">
                <a:latin typeface="TimesTenLTStd-Roman"/>
              </a:rPr>
              <a:t>form by </a:t>
            </a:r>
            <a:r>
              <a:rPr lang="en-IN" sz="1800" b="0" i="0" u="none" strike="noStrike" baseline="0" dirty="0" err="1">
                <a:latin typeface="TimesTenLTStd-Roman"/>
              </a:rPr>
              <a:t>DeMorgan’s</a:t>
            </a:r>
            <a:r>
              <a:rPr lang="en-IN" sz="1800" b="0" i="0" u="none" strike="noStrike" baseline="0" dirty="0">
                <a:latin typeface="TimesTenLTStd-Roman"/>
              </a:rPr>
              <a:t> theorem:</a:t>
            </a:r>
          </a:p>
          <a:p>
            <a:pPr algn="l"/>
            <a:endParaRPr lang="en-IN" dirty="0"/>
          </a:p>
        </p:txBody>
      </p:sp>
      <p:pic>
        <p:nvPicPr>
          <p:cNvPr id="20" name="Picture 19">
            <a:extLst>
              <a:ext uri="{FF2B5EF4-FFF2-40B4-BE49-F238E27FC236}">
                <a16:creationId xmlns:a16="http://schemas.microsoft.com/office/drawing/2014/main" id="{917BFEDE-C7C8-6A67-675E-4DA84E55DD18}"/>
              </a:ext>
            </a:extLst>
          </p:cNvPr>
          <p:cNvPicPr>
            <a:picLocks noChangeAspect="1"/>
          </p:cNvPicPr>
          <p:nvPr/>
        </p:nvPicPr>
        <p:blipFill>
          <a:blip r:embed="rId4"/>
          <a:stretch>
            <a:fillRect/>
          </a:stretch>
        </p:blipFill>
        <p:spPr>
          <a:xfrm>
            <a:off x="2496000" y="5939668"/>
            <a:ext cx="4742977" cy="569158"/>
          </a:xfrm>
          <a:prstGeom prst="rect">
            <a:avLst/>
          </a:prstGeom>
        </p:spPr>
      </p:pic>
    </p:spTree>
    <p:extLst>
      <p:ext uri="{BB962C8B-B14F-4D97-AF65-F5344CB8AC3E}">
        <p14:creationId xmlns:p14="http://schemas.microsoft.com/office/powerpoint/2010/main" val="18435553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8C447-C7A8-5112-FFCE-3C1FF69C57E5}"/>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F8B072EC-7A90-AD65-C7B9-F7DCAA016568}"/>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03D990F-5FD0-3EF7-6992-86EBD0BCB9AA}"/>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8F1628F4-FCDB-882E-AC7C-B6513A401728}"/>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9F804DDE-19F1-81B0-0123-52062B25E16C}"/>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29851865-CA18-8670-8C4A-0AEFE23C3AA6}"/>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705D711B-0C30-D782-DA12-B94577C6AE00}"/>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4DFE6559-D36F-FB25-35D2-2C023EA65629}"/>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14" name="TextBox 13">
            <a:extLst>
              <a:ext uri="{FF2B5EF4-FFF2-40B4-BE49-F238E27FC236}">
                <a16:creationId xmlns:a16="http://schemas.microsoft.com/office/drawing/2014/main" id="{CF9EFBF5-0122-7569-0505-40D193F13865}"/>
              </a:ext>
            </a:extLst>
          </p:cNvPr>
          <p:cNvSpPr txBox="1"/>
          <p:nvPr/>
        </p:nvSpPr>
        <p:spPr>
          <a:xfrm>
            <a:off x="1472031" y="189000"/>
            <a:ext cx="10356000" cy="1200329"/>
          </a:xfrm>
          <a:prstGeom prst="rect">
            <a:avLst/>
          </a:prstGeom>
          <a:noFill/>
        </p:spPr>
        <p:txBody>
          <a:bodyPr wrap="square">
            <a:spAutoFit/>
          </a:bodyPr>
          <a:lstStyle/>
          <a:p>
            <a:pPr algn="l"/>
            <a:r>
              <a:rPr lang="en-US" sz="1800" b="0" i="0" u="none" strike="noStrike" baseline="0" dirty="0">
                <a:solidFill>
                  <a:srgbClr val="FF0000"/>
                </a:solidFill>
                <a:latin typeface="TimesTenLTStd-Roman"/>
              </a:rPr>
              <a:t>Implement the following Boolean function with NAND gates: </a:t>
            </a:r>
            <a:r>
              <a:rPr lang="pl-PL" sz="1800" b="0" i="1" u="none" strike="noStrike" baseline="0" dirty="0">
                <a:solidFill>
                  <a:srgbClr val="FF0000"/>
                </a:solidFill>
                <a:latin typeface="TimesTenLTStd-Italic"/>
              </a:rPr>
              <a:t>F </a:t>
            </a:r>
            <a:r>
              <a:rPr lang="pl-PL" sz="1800" b="0" i="0" u="none" strike="noStrike" baseline="0" dirty="0">
                <a:solidFill>
                  <a:srgbClr val="FF0000"/>
                </a:solidFill>
                <a:latin typeface="TimesTenLTStd-Roman"/>
              </a:rPr>
              <a:t>(</a:t>
            </a:r>
            <a:r>
              <a:rPr lang="pl-PL" sz="1800" b="0" i="1" u="none" strike="noStrike" baseline="0" dirty="0">
                <a:solidFill>
                  <a:srgbClr val="FF0000"/>
                </a:solidFill>
                <a:latin typeface="TimesTenLTStd-Italic"/>
              </a:rPr>
              <a:t>x</a:t>
            </a:r>
            <a:r>
              <a:rPr lang="pl-PL" sz="1800" b="0" i="0" u="none" strike="noStrike" baseline="0" dirty="0">
                <a:solidFill>
                  <a:srgbClr val="FF0000"/>
                </a:solidFill>
                <a:latin typeface="TimesTenLTStd-Roman"/>
              </a:rPr>
              <a:t>, </a:t>
            </a:r>
            <a:r>
              <a:rPr lang="pl-PL" sz="1800" b="0" i="1" u="none" strike="noStrike" baseline="0" dirty="0">
                <a:solidFill>
                  <a:srgbClr val="FF0000"/>
                </a:solidFill>
                <a:latin typeface="TimesTenLTStd-Italic"/>
              </a:rPr>
              <a:t>y</a:t>
            </a:r>
            <a:r>
              <a:rPr lang="pl-PL" sz="1800" b="0" i="0" u="none" strike="noStrike" baseline="0" dirty="0">
                <a:solidFill>
                  <a:srgbClr val="FF0000"/>
                </a:solidFill>
                <a:latin typeface="TimesTenLTStd-Roman"/>
              </a:rPr>
              <a:t>, </a:t>
            </a:r>
            <a:r>
              <a:rPr lang="pl-PL" sz="1800" b="0" i="1" u="none" strike="noStrike" baseline="0" dirty="0">
                <a:solidFill>
                  <a:srgbClr val="FF0000"/>
                </a:solidFill>
                <a:latin typeface="TimesTenLTStd-Italic"/>
              </a:rPr>
              <a:t>z</a:t>
            </a:r>
            <a:r>
              <a:rPr lang="pl-PL" sz="1800" b="0" i="0" u="none" strike="noStrike" baseline="0" dirty="0">
                <a:solidFill>
                  <a:srgbClr val="FF0000"/>
                </a:solidFill>
                <a:latin typeface="TimesTenLTStd-Roman"/>
              </a:rPr>
              <a:t>) </a:t>
            </a:r>
            <a:r>
              <a:rPr lang="pl-PL" sz="1800" b="0" i="0" u="none" strike="noStrike" baseline="0" dirty="0">
                <a:solidFill>
                  <a:srgbClr val="FF0000"/>
                </a:solidFill>
                <a:latin typeface="PearsonMATH08"/>
              </a:rPr>
              <a:t>= </a:t>
            </a:r>
            <a:r>
              <a:rPr lang="pl-PL" sz="1800" b="0" i="0" u="none" strike="noStrike" baseline="0" dirty="0">
                <a:solidFill>
                  <a:srgbClr val="FF0000"/>
                </a:solidFill>
                <a:latin typeface="TimesTenLTStd-Roman"/>
              </a:rPr>
              <a:t>(1, 2, 3, 4, 5, 7)</a:t>
            </a:r>
            <a:endParaRPr lang="en-US" sz="1800" b="0" i="0" u="none" strike="noStrike" baseline="0" dirty="0">
              <a:solidFill>
                <a:srgbClr val="FF0000"/>
              </a:solidFill>
              <a:latin typeface="TimesTenLTStd-Roman"/>
            </a:endParaRPr>
          </a:p>
          <a:p>
            <a:pPr algn="l"/>
            <a:endParaRPr lang="pl-PL" sz="1800" b="0" i="0" u="none" strike="noStrike" baseline="0" dirty="0">
              <a:solidFill>
                <a:srgbClr val="FF0000"/>
              </a:solidFill>
              <a:latin typeface="TimesTenLTStd-Roman"/>
            </a:endParaRPr>
          </a:p>
          <a:p>
            <a:pPr algn="l"/>
            <a:r>
              <a:rPr lang="en-US" sz="1800" b="0" i="0" u="none" strike="noStrike" baseline="0" dirty="0">
                <a:latin typeface="TimesTenLTStd-Roman"/>
              </a:rPr>
              <a:t>The first step is to simplify the function into sum-of-products form. This is done by means of the map of Fig.  (a), from which the simplified function is obtained:</a:t>
            </a:r>
            <a:endParaRPr lang="en-IN" dirty="0"/>
          </a:p>
        </p:txBody>
      </p:sp>
      <p:pic>
        <p:nvPicPr>
          <p:cNvPr id="16" name="Picture 15">
            <a:extLst>
              <a:ext uri="{FF2B5EF4-FFF2-40B4-BE49-F238E27FC236}">
                <a16:creationId xmlns:a16="http://schemas.microsoft.com/office/drawing/2014/main" id="{CDB259EB-7111-1B40-8D6A-AD24D1A47FEC}"/>
              </a:ext>
            </a:extLst>
          </p:cNvPr>
          <p:cNvPicPr>
            <a:picLocks noChangeAspect="1"/>
          </p:cNvPicPr>
          <p:nvPr/>
        </p:nvPicPr>
        <p:blipFill>
          <a:blip r:embed="rId3"/>
          <a:stretch>
            <a:fillRect/>
          </a:stretch>
        </p:blipFill>
        <p:spPr>
          <a:xfrm>
            <a:off x="2136000" y="1413718"/>
            <a:ext cx="7920000" cy="4648030"/>
          </a:xfrm>
          <a:prstGeom prst="rect">
            <a:avLst/>
          </a:prstGeom>
        </p:spPr>
      </p:pic>
    </p:spTree>
    <p:extLst>
      <p:ext uri="{BB962C8B-B14F-4D97-AF65-F5344CB8AC3E}">
        <p14:creationId xmlns:p14="http://schemas.microsoft.com/office/powerpoint/2010/main" val="42392862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567E7-D0E4-54F1-BE09-E7D8FF3EF790}"/>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7321E3B4-3574-2719-6756-69D6A477B7E7}"/>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916ABB65-4AC9-AAEB-009B-4F0FB6E54806}"/>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ABBF3711-39EF-EB2F-F5CF-D3A75718FE12}"/>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782326B0-26CC-02E8-42F6-8E9CE9E34512}"/>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5DA00FAC-5BA8-80C8-5FAA-28726F828881}"/>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8701A003-0A3B-A663-17A6-141DE3E25AB2}"/>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9F2F179E-5F23-C783-ACD4-9D3785C59C72}"/>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2FE2D273-FF35-2344-29C8-70F956F89E86}"/>
              </a:ext>
            </a:extLst>
          </p:cNvPr>
          <p:cNvSpPr txBox="1"/>
          <p:nvPr/>
        </p:nvSpPr>
        <p:spPr>
          <a:xfrm>
            <a:off x="2496000" y="549000"/>
            <a:ext cx="6223518" cy="369332"/>
          </a:xfrm>
          <a:prstGeom prst="rect">
            <a:avLst/>
          </a:prstGeom>
          <a:noFill/>
        </p:spPr>
        <p:txBody>
          <a:bodyPr wrap="square">
            <a:spAutoFit/>
          </a:bodyPr>
          <a:lstStyle/>
          <a:p>
            <a:r>
              <a:rPr lang="en-IN" sz="1800" b="1" i="0" u="none" strike="noStrike" baseline="0" dirty="0">
                <a:solidFill>
                  <a:srgbClr val="00AEF0"/>
                </a:solidFill>
                <a:latin typeface="StoneSansStd-Bold"/>
              </a:rPr>
              <a:t>NOR Implementation</a:t>
            </a:r>
            <a:endParaRPr lang="en-IN" dirty="0"/>
          </a:p>
        </p:txBody>
      </p:sp>
      <p:pic>
        <p:nvPicPr>
          <p:cNvPr id="12" name="Picture 11">
            <a:extLst>
              <a:ext uri="{FF2B5EF4-FFF2-40B4-BE49-F238E27FC236}">
                <a16:creationId xmlns:a16="http://schemas.microsoft.com/office/drawing/2014/main" id="{34E55713-186F-677B-3BB5-DB47DC8FBF77}"/>
              </a:ext>
            </a:extLst>
          </p:cNvPr>
          <p:cNvPicPr>
            <a:picLocks noChangeAspect="1"/>
          </p:cNvPicPr>
          <p:nvPr/>
        </p:nvPicPr>
        <p:blipFill>
          <a:blip r:embed="rId3"/>
          <a:stretch>
            <a:fillRect/>
          </a:stretch>
        </p:blipFill>
        <p:spPr>
          <a:xfrm>
            <a:off x="2495999" y="1273226"/>
            <a:ext cx="7808235" cy="4675774"/>
          </a:xfrm>
          <a:prstGeom prst="rect">
            <a:avLst/>
          </a:prstGeom>
        </p:spPr>
      </p:pic>
    </p:spTree>
    <p:extLst>
      <p:ext uri="{BB962C8B-B14F-4D97-AF65-F5344CB8AC3E}">
        <p14:creationId xmlns:p14="http://schemas.microsoft.com/office/powerpoint/2010/main" val="18607163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9B138-BC60-0875-366D-04008D1D7858}"/>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E8A5FE8B-B841-94E4-DCDC-7D818B3B2914}"/>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A8444AE5-F423-2BFB-0DC1-7C1490FA7A37}"/>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F473368B-4232-F841-CD1C-C2DA71FB0A31}"/>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286629EB-C771-193E-1046-7767A1AF2FD6}"/>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F3A3FC13-58F6-1A44-4F9A-3BF241D713A1}"/>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ED7A8492-24CB-5957-9E27-C9656A499468}"/>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067D299E-790B-DC31-08AF-4BB793FE2A41}"/>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EE92B7EB-57C7-3A73-83BE-3B18DA23F500}"/>
              </a:ext>
            </a:extLst>
          </p:cNvPr>
          <p:cNvSpPr txBox="1"/>
          <p:nvPr/>
        </p:nvSpPr>
        <p:spPr>
          <a:xfrm>
            <a:off x="2136000" y="659283"/>
            <a:ext cx="8640000" cy="707886"/>
          </a:xfrm>
          <a:prstGeom prst="rect">
            <a:avLst/>
          </a:prstGeom>
          <a:noFill/>
        </p:spPr>
        <p:txBody>
          <a:bodyPr wrap="square">
            <a:spAutoFit/>
          </a:bodyPr>
          <a:lstStyle/>
          <a:p>
            <a:pPr algn="l"/>
            <a:r>
              <a:rPr lang="en-US" sz="2000" b="0" i="0" u="none" strike="noStrike" baseline="0" dirty="0">
                <a:latin typeface="TimesTenLTStd-Roman"/>
              </a:rPr>
              <a:t>Figure  shows the NOR implementation of a function expressed as a product of sums: </a:t>
            </a:r>
            <a:r>
              <a:rPr lang="pt-BR" sz="2000" b="0" i="1" u="none" strike="noStrike" baseline="0" dirty="0">
                <a:latin typeface="TimesTenLTStd-Italic"/>
              </a:rPr>
              <a:t>F </a:t>
            </a:r>
            <a:r>
              <a:rPr lang="pt-BR" sz="2000" b="0" i="0" u="none" strike="noStrike" baseline="0" dirty="0">
                <a:latin typeface="PearsonMATH08"/>
              </a:rPr>
              <a:t>= </a:t>
            </a:r>
            <a:r>
              <a:rPr lang="pt-BR" sz="2000" b="0" i="0" u="none" strike="noStrike" baseline="0" dirty="0">
                <a:latin typeface="TimesTenLTStd-Roman"/>
              </a:rPr>
              <a:t>(</a:t>
            </a:r>
            <a:r>
              <a:rPr lang="pt-BR" sz="2000" b="0" i="1" u="none" strike="noStrike" baseline="0" dirty="0">
                <a:latin typeface="TimesTenLTStd-Italic"/>
              </a:rPr>
              <a:t>A </a:t>
            </a:r>
            <a:r>
              <a:rPr lang="pt-BR" sz="2000" b="0" i="0" u="none" strike="noStrike" baseline="0" dirty="0">
                <a:latin typeface="PearsonMATH02"/>
              </a:rPr>
              <a:t>+ </a:t>
            </a:r>
            <a:r>
              <a:rPr lang="pt-BR" sz="2000" b="0" i="1" u="none" strike="noStrike" baseline="0" dirty="0">
                <a:latin typeface="TimesTenLTStd-Italic"/>
              </a:rPr>
              <a:t>B</a:t>
            </a:r>
            <a:r>
              <a:rPr lang="pt-BR" sz="2000" b="0" i="0" u="none" strike="noStrike" baseline="0" dirty="0">
                <a:latin typeface="TimesTenLTStd-Roman"/>
              </a:rPr>
              <a:t>)(</a:t>
            </a:r>
            <a:r>
              <a:rPr lang="pt-BR" sz="2000" b="0" i="1" u="none" strike="noStrike" baseline="0" dirty="0">
                <a:latin typeface="TimesTenLTStd-Italic"/>
              </a:rPr>
              <a:t>C </a:t>
            </a:r>
            <a:r>
              <a:rPr lang="pt-BR" sz="2000" b="0" i="0" u="none" strike="noStrike" baseline="0" dirty="0">
                <a:latin typeface="PearsonMATH02"/>
              </a:rPr>
              <a:t>+ </a:t>
            </a:r>
            <a:r>
              <a:rPr lang="pt-BR" sz="2000" b="0" i="1" u="none" strike="noStrike" baseline="0" dirty="0">
                <a:latin typeface="TimesTenLTStd-Italic"/>
              </a:rPr>
              <a:t>D</a:t>
            </a:r>
            <a:r>
              <a:rPr lang="pt-BR" sz="2000" b="0" i="0" u="none" strike="noStrike" baseline="0" dirty="0">
                <a:latin typeface="TimesTenLTStd-Roman"/>
              </a:rPr>
              <a:t>)</a:t>
            </a:r>
            <a:r>
              <a:rPr lang="pt-BR" sz="2000" b="0" i="1" u="none" strike="noStrike" baseline="0" dirty="0">
                <a:latin typeface="TimesTenLTStd-Italic"/>
              </a:rPr>
              <a:t>E</a:t>
            </a:r>
            <a:endParaRPr lang="en-IN" sz="2000" dirty="0"/>
          </a:p>
        </p:txBody>
      </p:sp>
      <p:pic>
        <p:nvPicPr>
          <p:cNvPr id="12" name="Picture 11">
            <a:extLst>
              <a:ext uri="{FF2B5EF4-FFF2-40B4-BE49-F238E27FC236}">
                <a16:creationId xmlns:a16="http://schemas.microsoft.com/office/drawing/2014/main" id="{C6FD542C-BFD0-D01A-0485-61D953EFEA1F}"/>
              </a:ext>
            </a:extLst>
          </p:cNvPr>
          <p:cNvPicPr>
            <a:picLocks noChangeAspect="1"/>
          </p:cNvPicPr>
          <p:nvPr/>
        </p:nvPicPr>
        <p:blipFill>
          <a:blip r:embed="rId3"/>
          <a:stretch>
            <a:fillRect/>
          </a:stretch>
        </p:blipFill>
        <p:spPr>
          <a:xfrm>
            <a:off x="2389952" y="2450225"/>
            <a:ext cx="6586047" cy="3012844"/>
          </a:xfrm>
          <a:prstGeom prst="rect">
            <a:avLst/>
          </a:prstGeom>
        </p:spPr>
      </p:pic>
    </p:spTree>
    <p:extLst>
      <p:ext uri="{BB962C8B-B14F-4D97-AF65-F5344CB8AC3E}">
        <p14:creationId xmlns:p14="http://schemas.microsoft.com/office/powerpoint/2010/main" val="538663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E7A9-BF5D-82C3-2643-AC91FAA07AE8}"/>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A8E450B5-7637-5283-9D7C-5F982E3E3BE8}"/>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FDD7FD20-BF79-30BA-DFE8-79C1FD56DA67}"/>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279D16BA-77CE-914B-9175-283B8D99F179}"/>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74B6E9C1-1555-6090-AD15-7F2DCBA3515A}"/>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D30BC026-C9E8-4CED-193B-38287A6F374C}"/>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FF6F5DD5-8D89-0E4E-A69D-076DD00A2B4F}"/>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5C5D1338-53D7-92D2-B52D-FE8D2E632D55}"/>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pic>
        <p:nvPicPr>
          <p:cNvPr id="9" name="Picture 8">
            <a:extLst>
              <a:ext uri="{FF2B5EF4-FFF2-40B4-BE49-F238E27FC236}">
                <a16:creationId xmlns:a16="http://schemas.microsoft.com/office/drawing/2014/main" id="{8C21A7A9-7B24-51FC-B5F0-0B330CB56565}"/>
              </a:ext>
            </a:extLst>
          </p:cNvPr>
          <p:cNvPicPr>
            <a:picLocks noChangeAspect="1"/>
          </p:cNvPicPr>
          <p:nvPr/>
        </p:nvPicPr>
        <p:blipFill>
          <a:blip r:embed="rId3"/>
          <a:stretch>
            <a:fillRect/>
          </a:stretch>
        </p:blipFill>
        <p:spPr>
          <a:xfrm>
            <a:off x="2341659" y="1625879"/>
            <a:ext cx="7508681" cy="4888745"/>
          </a:xfrm>
          <a:prstGeom prst="rect">
            <a:avLst/>
          </a:prstGeom>
        </p:spPr>
      </p:pic>
      <p:sp>
        <p:nvSpPr>
          <p:cNvPr id="12" name="TextBox 11">
            <a:extLst>
              <a:ext uri="{FF2B5EF4-FFF2-40B4-BE49-F238E27FC236}">
                <a16:creationId xmlns:a16="http://schemas.microsoft.com/office/drawing/2014/main" id="{F9F81F94-9E15-E508-1A2B-3EEF3069CF96}"/>
              </a:ext>
            </a:extLst>
          </p:cNvPr>
          <p:cNvSpPr txBox="1"/>
          <p:nvPr/>
        </p:nvSpPr>
        <p:spPr>
          <a:xfrm>
            <a:off x="1776000" y="549000"/>
            <a:ext cx="1440000" cy="369332"/>
          </a:xfrm>
          <a:prstGeom prst="rect">
            <a:avLst/>
          </a:prstGeom>
          <a:noFill/>
        </p:spPr>
        <p:txBody>
          <a:bodyPr wrap="square">
            <a:spAutoFit/>
          </a:bodyPr>
          <a:lstStyle/>
          <a:p>
            <a:r>
              <a:rPr lang="en-IN" sz="1800" b="1" i="0" u="none" strike="noStrike" baseline="0" dirty="0">
                <a:solidFill>
                  <a:srgbClr val="FF0000"/>
                </a:solidFill>
                <a:latin typeface="BookmanOldStyle-Bold"/>
              </a:rPr>
              <a:t>NOT GATE</a:t>
            </a:r>
            <a:endParaRPr lang="en-IN" dirty="0">
              <a:solidFill>
                <a:srgbClr val="FF0000"/>
              </a:solidFill>
            </a:endParaRPr>
          </a:p>
        </p:txBody>
      </p:sp>
      <p:sp>
        <p:nvSpPr>
          <p:cNvPr id="14" name="TextBox 13">
            <a:extLst>
              <a:ext uri="{FF2B5EF4-FFF2-40B4-BE49-F238E27FC236}">
                <a16:creationId xmlns:a16="http://schemas.microsoft.com/office/drawing/2014/main" id="{DA4D1023-3D03-C308-44E8-6F77476D705C}"/>
              </a:ext>
            </a:extLst>
          </p:cNvPr>
          <p:cNvSpPr txBox="1"/>
          <p:nvPr/>
        </p:nvSpPr>
        <p:spPr>
          <a:xfrm>
            <a:off x="2907319" y="1269000"/>
            <a:ext cx="6223518" cy="369332"/>
          </a:xfrm>
          <a:prstGeom prst="rect">
            <a:avLst/>
          </a:prstGeom>
          <a:noFill/>
        </p:spPr>
        <p:txBody>
          <a:bodyPr wrap="square">
            <a:spAutoFit/>
          </a:bodyPr>
          <a:lstStyle/>
          <a:p>
            <a:r>
              <a:rPr lang="en-IN" sz="1800" b="1" i="0" u="none" strike="noStrike" baseline="0" dirty="0">
                <a:latin typeface="BookmanOldStyle-Bold"/>
              </a:rPr>
              <a:t>     SYMBOL                                                        PIN DIAGRAM</a:t>
            </a:r>
            <a:endParaRPr lang="en-IN" dirty="0"/>
          </a:p>
        </p:txBody>
      </p:sp>
    </p:spTree>
    <p:extLst>
      <p:ext uri="{BB962C8B-B14F-4D97-AF65-F5344CB8AC3E}">
        <p14:creationId xmlns:p14="http://schemas.microsoft.com/office/powerpoint/2010/main" val="10136496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DE718-7900-46DE-64C9-F7766ACFF823}"/>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2C4707C3-0A85-B1E5-A052-FF54A97EF466}"/>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5BC5D02-7283-A98F-923C-B5D2416E0967}"/>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583CB85F-1A17-8214-08AD-2934D21E3532}"/>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60B67EA7-D779-1108-D4D1-6E8F11201E7B}"/>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EA729A85-2226-2F42-5B14-1CAAFCD0C9AC}"/>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0D64498-1673-2A7A-2074-D14A7D01178F}"/>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18E6A634-F837-E888-B236-D6CACBE165E4}"/>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Tree>
    <p:extLst>
      <p:ext uri="{BB962C8B-B14F-4D97-AF65-F5344CB8AC3E}">
        <p14:creationId xmlns:p14="http://schemas.microsoft.com/office/powerpoint/2010/main" val="36450870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F56A2-6C80-1A46-A181-32E84DE990B5}"/>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DFB017BC-9FF1-9BD0-0A52-74FAD69D964B}"/>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026FA451-32B6-A723-EA46-3433A01EABE5}"/>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2B5DEC7F-761F-FB28-1900-6738A9715692}"/>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CF7D54CF-E4F6-8A4B-7097-CD24A087C96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38BEB27C-04A6-09E3-475F-DBE4B6FF7AE8}"/>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D09366A1-44B8-81A0-851A-AFC0B8C3057A}"/>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400EF992-95D5-B6E7-48A3-FDF54D4F801D}"/>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pic>
        <p:nvPicPr>
          <p:cNvPr id="9" name="Picture 8">
            <a:extLst>
              <a:ext uri="{FF2B5EF4-FFF2-40B4-BE49-F238E27FC236}">
                <a16:creationId xmlns:a16="http://schemas.microsoft.com/office/drawing/2014/main" id="{898F6C76-4D64-D5C5-5DE1-3F6791DCC296}"/>
              </a:ext>
            </a:extLst>
          </p:cNvPr>
          <p:cNvPicPr>
            <a:picLocks noChangeAspect="1"/>
          </p:cNvPicPr>
          <p:nvPr/>
        </p:nvPicPr>
        <p:blipFill>
          <a:blip r:embed="rId3"/>
          <a:stretch>
            <a:fillRect/>
          </a:stretch>
        </p:blipFill>
        <p:spPr>
          <a:xfrm>
            <a:off x="2856000" y="261741"/>
            <a:ext cx="5400000" cy="360000"/>
          </a:xfrm>
          <a:prstGeom prst="rect">
            <a:avLst/>
          </a:prstGeom>
        </p:spPr>
      </p:pic>
      <p:sp>
        <p:nvSpPr>
          <p:cNvPr id="12" name="TextBox 11">
            <a:extLst>
              <a:ext uri="{FF2B5EF4-FFF2-40B4-BE49-F238E27FC236}">
                <a16:creationId xmlns:a16="http://schemas.microsoft.com/office/drawing/2014/main" id="{BF563B66-6265-CA33-38FF-4A2A01570D49}"/>
              </a:ext>
            </a:extLst>
          </p:cNvPr>
          <p:cNvSpPr txBox="1"/>
          <p:nvPr/>
        </p:nvSpPr>
        <p:spPr>
          <a:xfrm>
            <a:off x="1446067" y="1220612"/>
            <a:ext cx="10016456" cy="5401479"/>
          </a:xfrm>
          <a:prstGeom prst="rect">
            <a:avLst/>
          </a:prstGeom>
          <a:noFill/>
        </p:spPr>
        <p:txBody>
          <a:bodyPr wrap="square">
            <a:spAutoFit/>
          </a:bodyPr>
          <a:lstStyle/>
          <a:p>
            <a:pPr marL="342900" indent="-342900" algn="just">
              <a:buFont typeface="Arial" panose="020B0604020202020204" pitchFamily="34" charset="0"/>
              <a:buChar char="•"/>
            </a:pPr>
            <a:r>
              <a:rPr lang="en-US" sz="2300" dirty="0"/>
              <a:t>Manual methods for designing logic circuits are feasible only when the circuit is small. </a:t>
            </a:r>
          </a:p>
          <a:p>
            <a:pPr marL="342900" indent="-342900" algn="just">
              <a:buFont typeface="Arial" panose="020B0604020202020204" pitchFamily="34" charset="0"/>
              <a:buChar char="•"/>
            </a:pPr>
            <a:r>
              <a:rPr lang="en-US" sz="2300" dirty="0"/>
              <a:t>For anything else (i.e., a practical circuit), designers use computer-based design tools. Coupled with the correct-by-construction methodology, computer-based design tools leverage the creativity and the effort of a designer and reduce the risk of producing a flawed design. </a:t>
            </a:r>
          </a:p>
          <a:p>
            <a:pPr marL="342900" indent="-342900" algn="just">
              <a:buFont typeface="Arial" panose="020B0604020202020204" pitchFamily="34" charset="0"/>
              <a:buChar char="•"/>
            </a:pPr>
            <a:r>
              <a:rPr lang="en-US" sz="2300" dirty="0"/>
              <a:t>Prototype integrated circuits are too expensive and time consuming to build, so all modern design tools rely on a hardware description language to describe, design, and test a circuit in software before it is  manufactured.</a:t>
            </a:r>
          </a:p>
          <a:p>
            <a:pPr marL="342900" indent="-342900" algn="just">
              <a:buFont typeface="Arial" panose="020B0604020202020204" pitchFamily="34" charset="0"/>
              <a:buChar char="•"/>
            </a:pPr>
            <a:r>
              <a:rPr lang="en-US" sz="2300" dirty="0"/>
              <a:t> </a:t>
            </a:r>
            <a:r>
              <a:rPr lang="en-US" sz="2300" dirty="0">
                <a:solidFill>
                  <a:srgbClr val="FF0000"/>
                </a:solidFill>
              </a:rPr>
              <a:t>A hardware description language (HDL) is a computer-based language that describes the hardware of digital systems in a textual form</a:t>
            </a:r>
            <a:r>
              <a:rPr lang="en-US" sz="2300" dirty="0"/>
              <a:t>. It resembles an ordinary computer programming language, such as C, but is specifically oriented to describing hardware structures and the behavior of logic circuits.</a:t>
            </a:r>
          </a:p>
          <a:p>
            <a:pPr marL="342900" indent="-342900" algn="just">
              <a:buFont typeface="Arial" panose="020B0604020202020204" pitchFamily="34" charset="0"/>
              <a:buChar char="•"/>
            </a:pPr>
            <a:r>
              <a:rPr lang="en-US" sz="2300" dirty="0"/>
              <a:t> It can be used to represent logic diagrams, truth tables, Boolean expressions, and complex abstractions of the behavior of a digital system. </a:t>
            </a:r>
            <a:endParaRPr lang="en-IN" sz="2300" dirty="0"/>
          </a:p>
        </p:txBody>
      </p:sp>
    </p:spTree>
    <p:extLst>
      <p:ext uri="{BB962C8B-B14F-4D97-AF65-F5344CB8AC3E}">
        <p14:creationId xmlns:p14="http://schemas.microsoft.com/office/powerpoint/2010/main" val="27946995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1157046"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737776" y="-2"/>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1" y="1474470"/>
            <a:ext cx="933949" cy="231453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23128" y="3451523"/>
            <a:ext cx="1800000"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1940EBB0-1211-FFB3-D4F8-10F0CEF1EA2D}"/>
              </a:ext>
            </a:extLst>
          </p:cNvPr>
          <p:cNvSpPr txBox="1"/>
          <p:nvPr/>
        </p:nvSpPr>
        <p:spPr>
          <a:xfrm>
            <a:off x="1619219" y="672485"/>
            <a:ext cx="9439735" cy="3416320"/>
          </a:xfrm>
          <a:prstGeom prst="rect">
            <a:avLst/>
          </a:prstGeom>
          <a:noFill/>
        </p:spPr>
        <p:txBody>
          <a:bodyPr wrap="square">
            <a:spAutoFit/>
          </a:bodyPr>
          <a:lstStyle/>
          <a:p>
            <a:pPr marL="342900" indent="-342900" algn="just">
              <a:buFont typeface="Arial" panose="020B0604020202020204" pitchFamily="34" charset="0"/>
              <a:buChar char="•"/>
            </a:pPr>
            <a:r>
              <a:rPr lang="en-US" sz="2400" dirty="0"/>
              <a:t>One way to view an HDL is to observe that it describes a relationship between signals that are the inputs to a circuit and the signals that are the outputs of the circuit. </a:t>
            </a:r>
          </a:p>
          <a:p>
            <a:pPr marL="342900" indent="-342900" algn="just">
              <a:buFont typeface="Arial" panose="020B0604020202020204" pitchFamily="34" charset="0"/>
              <a:buChar char="•"/>
            </a:pPr>
            <a:r>
              <a:rPr lang="en-US" sz="2400" dirty="0"/>
              <a:t>For example, an HDL description of an AND gate describes how the logic value of the gate’s output is determined by the logic values of its inputs. </a:t>
            </a:r>
          </a:p>
          <a:p>
            <a:pPr marL="342900" indent="-342900" algn="just">
              <a:buFont typeface="Arial" panose="020B0604020202020204" pitchFamily="34" charset="0"/>
              <a:buChar char="•"/>
            </a:pPr>
            <a:r>
              <a:rPr lang="en-US" sz="2400" dirty="0"/>
              <a:t>As a documentation language, an HDL is used to represent and document digital systems in a form that can be read by both humans and computers and is suitable as an exchange language between designers.</a:t>
            </a:r>
            <a:endParaRPr lang="en-IN" sz="2400" dirty="0"/>
          </a:p>
        </p:txBody>
      </p:sp>
      <p:pic>
        <p:nvPicPr>
          <p:cNvPr id="11" name="Picture 10">
            <a:extLst>
              <a:ext uri="{FF2B5EF4-FFF2-40B4-BE49-F238E27FC236}">
                <a16:creationId xmlns:a16="http://schemas.microsoft.com/office/drawing/2014/main" id="{C6DAB48F-6E2A-DA31-54A5-2A36E8ACFA74}"/>
              </a:ext>
            </a:extLst>
          </p:cNvPr>
          <p:cNvPicPr>
            <a:picLocks noChangeAspect="1"/>
          </p:cNvPicPr>
          <p:nvPr/>
        </p:nvPicPr>
        <p:blipFill>
          <a:blip r:embed="rId3"/>
          <a:stretch>
            <a:fillRect/>
          </a:stretch>
        </p:blipFill>
        <p:spPr>
          <a:xfrm>
            <a:off x="3216000" y="196685"/>
            <a:ext cx="5400000" cy="360000"/>
          </a:xfrm>
          <a:prstGeom prst="rect">
            <a:avLst/>
          </a:prstGeom>
        </p:spPr>
      </p:pic>
      <p:sp>
        <p:nvSpPr>
          <p:cNvPr id="13" name="TextBox 12">
            <a:extLst>
              <a:ext uri="{FF2B5EF4-FFF2-40B4-BE49-F238E27FC236}">
                <a16:creationId xmlns:a16="http://schemas.microsoft.com/office/drawing/2014/main" id="{1A626083-A48E-ECB5-E791-1ADEEE644FF2}"/>
              </a:ext>
            </a:extLst>
          </p:cNvPr>
          <p:cNvSpPr txBox="1"/>
          <p:nvPr/>
        </p:nvSpPr>
        <p:spPr>
          <a:xfrm>
            <a:off x="2013348" y="4019676"/>
            <a:ext cx="9439734" cy="2677656"/>
          </a:xfrm>
          <a:prstGeom prst="rect">
            <a:avLst/>
          </a:prstGeom>
          <a:noFill/>
        </p:spPr>
        <p:txBody>
          <a:bodyPr wrap="square">
            <a:spAutoFit/>
          </a:bodyPr>
          <a:lstStyle/>
          <a:p>
            <a:r>
              <a:rPr lang="en-US" sz="2400" dirty="0">
                <a:solidFill>
                  <a:srgbClr val="FF0000"/>
                </a:solidFill>
              </a:rPr>
              <a:t>HDLs are used in several major steps in the design flow of an integrated circuit: </a:t>
            </a:r>
          </a:p>
          <a:p>
            <a:r>
              <a:rPr lang="en-US" sz="2400" dirty="0"/>
              <a:t>1.Design entry </a:t>
            </a:r>
          </a:p>
          <a:p>
            <a:r>
              <a:rPr lang="en-US" sz="2400" dirty="0"/>
              <a:t>2.Functional simulation or verification, </a:t>
            </a:r>
          </a:p>
          <a:p>
            <a:r>
              <a:rPr lang="en-US" sz="2400" dirty="0"/>
              <a:t>3.Logic synthesis, </a:t>
            </a:r>
          </a:p>
          <a:p>
            <a:r>
              <a:rPr lang="en-US" sz="2400" dirty="0"/>
              <a:t>4.Timing verification, and </a:t>
            </a:r>
          </a:p>
          <a:p>
            <a:r>
              <a:rPr lang="en-US" sz="2400" dirty="0"/>
              <a:t>5.Fault simulation. </a:t>
            </a:r>
            <a:endParaRPr lang="en-IN" sz="2400" dirty="0">
              <a:solidFill>
                <a:srgbClr val="FF0000"/>
              </a:solidFill>
            </a:endParaRPr>
          </a:p>
        </p:txBody>
      </p:sp>
    </p:spTree>
    <p:extLst>
      <p:ext uri="{BB962C8B-B14F-4D97-AF65-F5344CB8AC3E}">
        <p14:creationId xmlns:p14="http://schemas.microsoft.com/office/powerpoint/2010/main" val="515897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108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615792" y="0"/>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43682" y="1488282"/>
            <a:ext cx="1053741" cy="231453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49498" y="3433480"/>
            <a:ext cx="1800000"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8BB5F22A-4D01-D1A9-5227-16EFEF754BCD}"/>
              </a:ext>
            </a:extLst>
          </p:cNvPr>
          <p:cNvSpPr txBox="1"/>
          <p:nvPr/>
        </p:nvSpPr>
        <p:spPr>
          <a:xfrm>
            <a:off x="1450502" y="428178"/>
            <a:ext cx="9920102" cy="6370975"/>
          </a:xfrm>
          <a:prstGeom prst="rect">
            <a:avLst/>
          </a:prstGeom>
          <a:noFill/>
        </p:spPr>
        <p:txBody>
          <a:bodyPr wrap="square">
            <a:spAutoFit/>
          </a:bodyPr>
          <a:lstStyle/>
          <a:p>
            <a:pPr marL="342900" indent="-342900" algn="just">
              <a:buFont typeface="Arial" panose="020B0604020202020204" pitchFamily="34" charset="0"/>
              <a:buChar char="•"/>
            </a:pPr>
            <a:r>
              <a:rPr lang="en-US" sz="2400" u="sng" dirty="0">
                <a:solidFill>
                  <a:srgbClr val="FF0000"/>
                </a:solidFill>
              </a:rPr>
              <a:t>Design entry </a:t>
            </a:r>
            <a:r>
              <a:rPr lang="en-US" sz="2400" dirty="0"/>
              <a:t>creates an HDL-based description of the functionality that is to be implemented in hardware. </a:t>
            </a:r>
          </a:p>
          <a:p>
            <a:pPr marL="342900" indent="-342900" algn="just">
              <a:buFont typeface="Arial" panose="020B0604020202020204" pitchFamily="34" charset="0"/>
              <a:buChar char="•"/>
            </a:pPr>
            <a:r>
              <a:rPr lang="en-US" sz="2400" dirty="0">
                <a:solidFill>
                  <a:schemeClr val="accent5"/>
                </a:solidFill>
              </a:rPr>
              <a:t>Depending on the HDL, the description can be in a variety of forms: </a:t>
            </a:r>
            <a:r>
              <a:rPr lang="en-US" sz="2400" dirty="0"/>
              <a:t>Boolean logic equations, truth tables, a netlist of interconnected gates, or an abstract behavioral model. </a:t>
            </a:r>
          </a:p>
          <a:p>
            <a:pPr marL="342900" indent="-342900" algn="just">
              <a:buFont typeface="Arial" panose="020B0604020202020204" pitchFamily="34" charset="0"/>
              <a:buChar char="•"/>
            </a:pPr>
            <a:r>
              <a:rPr lang="en-US" sz="2400" dirty="0"/>
              <a:t>The HDL model may also represent a partition of a larger circuit into smaller interconnected and interacting functional units. Logic simulation displays the behavior of a digital system through the use of a computer. </a:t>
            </a:r>
          </a:p>
          <a:p>
            <a:pPr algn="just"/>
            <a:endParaRPr lang="en-US" sz="2400" dirty="0"/>
          </a:p>
          <a:p>
            <a:pPr marL="342900" indent="-342900" algn="just">
              <a:buFont typeface="Arial" panose="020B0604020202020204" pitchFamily="34" charset="0"/>
              <a:buChar char="•"/>
            </a:pPr>
            <a:r>
              <a:rPr lang="en-US" sz="2400" u="sng" dirty="0">
                <a:solidFill>
                  <a:srgbClr val="FF0000"/>
                </a:solidFill>
              </a:rPr>
              <a:t>A simulator </a:t>
            </a:r>
            <a:r>
              <a:rPr lang="en-US" sz="2400" dirty="0"/>
              <a:t>interprets the HDL description and either produces </a:t>
            </a:r>
            <a:r>
              <a:rPr lang="en-US" sz="2400" dirty="0">
                <a:solidFill>
                  <a:schemeClr val="accent5">
                    <a:lumMod val="75000"/>
                  </a:schemeClr>
                </a:solidFill>
              </a:rPr>
              <a:t>readable output, such as a time-ordered sequence of input and output signal values, or displays waveforms of the signals. </a:t>
            </a:r>
          </a:p>
          <a:p>
            <a:pPr marL="342900" indent="-342900" algn="just">
              <a:buFont typeface="Arial" panose="020B0604020202020204" pitchFamily="34" charset="0"/>
              <a:buChar char="•"/>
            </a:pPr>
            <a:r>
              <a:rPr lang="en-US" sz="2400" dirty="0"/>
              <a:t>The simulation of a circuit predicts how the </a:t>
            </a:r>
            <a:r>
              <a:rPr lang="en-US" sz="2400" dirty="0">
                <a:solidFill>
                  <a:schemeClr val="accent5">
                    <a:lumMod val="75000"/>
                  </a:schemeClr>
                </a:solidFill>
              </a:rPr>
              <a:t>hardware will behave before it is actually fabricated. </a:t>
            </a:r>
            <a:r>
              <a:rPr lang="en-US" sz="2400" dirty="0"/>
              <a:t>Simulation detects functional errors in a design without having to physically create and operate the circuit.</a:t>
            </a:r>
          </a:p>
          <a:p>
            <a:pPr marL="342900" indent="-342900" algn="just">
              <a:buFont typeface="Arial" panose="020B0604020202020204" pitchFamily="34" charset="0"/>
              <a:buChar char="•"/>
            </a:pPr>
            <a:r>
              <a:rPr lang="en-US" sz="2400" dirty="0"/>
              <a:t> Errors that are detected during a simulation can be corrected by modifying the </a:t>
            </a:r>
            <a:r>
              <a:rPr lang="en-US" sz="2400" dirty="0">
                <a:solidFill>
                  <a:schemeClr val="accent5">
                    <a:lumMod val="75000"/>
                  </a:schemeClr>
                </a:solidFill>
              </a:rPr>
              <a:t>appropriate HDL statements</a:t>
            </a:r>
            <a:r>
              <a:rPr lang="en-US" sz="2400" dirty="0"/>
              <a:t>.</a:t>
            </a:r>
            <a:endParaRPr lang="en-IN" sz="2400" dirty="0"/>
          </a:p>
        </p:txBody>
      </p:sp>
    </p:spTree>
    <p:extLst>
      <p:ext uri="{BB962C8B-B14F-4D97-AF65-F5344CB8AC3E}">
        <p14:creationId xmlns:p14="http://schemas.microsoft.com/office/powerpoint/2010/main" val="20128834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144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1" y="1474470"/>
            <a:ext cx="933949" cy="231453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28548" y="3428998"/>
            <a:ext cx="1800000"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5F1AD75A-E7F6-7F0D-2277-DC2D56E5174A}"/>
              </a:ext>
            </a:extLst>
          </p:cNvPr>
          <p:cNvSpPr txBox="1"/>
          <p:nvPr/>
        </p:nvSpPr>
        <p:spPr>
          <a:xfrm>
            <a:off x="1771452" y="580677"/>
            <a:ext cx="9340663" cy="2308324"/>
          </a:xfrm>
          <a:prstGeom prst="rect">
            <a:avLst/>
          </a:prstGeom>
          <a:noFill/>
        </p:spPr>
        <p:txBody>
          <a:bodyPr wrap="square">
            <a:spAutoFit/>
          </a:bodyPr>
          <a:lstStyle/>
          <a:p>
            <a:pPr marL="342900" indent="-342900" algn="just">
              <a:buFont typeface="Arial" panose="020B0604020202020204" pitchFamily="34" charset="0"/>
              <a:buChar char="•"/>
            </a:pPr>
            <a:r>
              <a:rPr lang="en-US" sz="2400" u="sng" dirty="0">
                <a:solidFill>
                  <a:srgbClr val="FF0000"/>
                </a:solidFill>
              </a:rPr>
              <a:t>Logic synthesis </a:t>
            </a:r>
            <a:r>
              <a:rPr lang="en-US" sz="2400" dirty="0"/>
              <a:t>is the process of deriving a list of physical components and their interconnections (called a netlist ) from the model of a digital system described in an HDL. </a:t>
            </a:r>
          </a:p>
          <a:p>
            <a:pPr marL="342900" indent="-342900" algn="just">
              <a:buFont typeface="Arial" panose="020B0604020202020204" pitchFamily="34" charset="0"/>
              <a:buChar char="•"/>
            </a:pPr>
            <a:r>
              <a:rPr lang="en-US" sz="2400" dirty="0"/>
              <a:t>The netlist can be used to fabricate an integrated circuit or to lay out a printed circuit board with the hardware counterparts of the gates in the list. </a:t>
            </a:r>
            <a:endParaRPr lang="en-IN" sz="2400" dirty="0"/>
          </a:p>
        </p:txBody>
      </p:sp>
      <p:sp>
        <p:nvSpPr>
          <p:cNvPr id="12" name="TextBox 11">
            <a:extLst>
              <a:ext uri="{FF2B5EF4-FFF2-40B4-BE49-F238E27FC236}">
                <a16:creationId xmlns:a16="http://schemas.microsoft.com/office/drawing/2014/main" id="{E7825684-FB6F-C5F4-810D-09AD48CA69BF}"/>
              </a:ext>
            </a:extLst>
          </p:cNvPr>
          <p:cNvSpPr txBox="1"/>
          <p:nvPr/>
        </p:nvSpPr>
        <p:spPr>
          <a:xfrm>
            <a:off x="1771452" y="3069000"/>
            <a:ext cx="9364547" cy="3046988"/>
          </a:xfrm>
          <a:prstGeom prst="rect">
            <a:avLst/>
          </a:prstGeom>
          <a:noFill/>
        </p:spPr>
        <p:txBody>
          <a:bodyPr wrap="square">
            <a:spAutoFit/>
          </a:bodyPr>
          <a:lstStyle/>
          <a:p>
            <a:pPr marL="342900" indent="-342900" algn="just">
              <a:buFont typeface="Arial" panose="020B0604020202020204" pitchFamily="34" charset="0"/>
              <a:buChar char="•"/>
            </a:pPr>
            <a:r>
              <a:rPr lang="en-US" sz="2400" u="sng" dirty="0">
                <a:solidFill>
                  <a:srgbClr val="FF0000"/>
                </a:solidFill>
              </a:rPr>
              <a:t>Timing verification </a:t>
            </a:r>
            <a:r>
              <a:rPr lang="en-US" sz="2400" dirty="0"/>
              <a:t>confirms that the fabricated, integrated circuit will operate at a specified speed. </a:t>
            </a:r>
          </a:p>
          <a:p>
            <a:pPr marL="342900" indent="-342900" algn="just">
              <a:buFont typeface="Arial" panose="020B0604020202020204" pitchFamily="34" charset="0"/>
              <a:buChar char="•"/>
            </a:pPr>
            <a:r>
              <a:rPr lang="en-US" sz="2400" dirty="0"/>
              <a:t>Because each logic gate in a circuit has a propagation delay, a signal transition at the input of a circuit cannot immediately cause a change in the logic value of the output of a circuit. </a:t>
            </a:r>
          </a:p>
          <a:p>
            <a:pPr marL="342900" indent="-342900" algn="just">
              <a:buFont typeface="Arial" panose="020B0604020202020204" pitchFamily="34" charset="0"/>
              <a:buChar char="•"/>
            </a:pPr>
            <a:r>
              <a:rPr lang="en-US" sz="2400" dirty="0"/>
              <a:t>Propagation delays ultimately limit the speed at which a circuit can operate. Timing verification checks each signal path to verify that it is not compromised by propagation delay.</a:t>
            </a:r>
            <a:endParaRPr lang="en-IN" sz="2400" dirty="0"/>
          </a:p>
        </p:txBody>
      </p:sp>
    </p:spTree>
    <p:extLst>
      <p:ext uri="{BB962C8B-B14F-4D97-AF65-F5344CB8AC3E}">
        <p14:creationId xmlns:p14="http://schemas.microsoft.com/office/powerpoint/2010/main" val="21784304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108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71000"/>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49025" y="1483800"/>
            <a:ext cx="933949" cy="231453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267223" y="3472391"/>
            <a:ext cx="1800000"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5436733D-3045-5F88-5E2F-1D318626212E}"/>
              </a:ext>
            </a:extLst>
          </p:cNvPr>
          <p:cNvSpPr txBox="1"/>
          <p:nvPr/>
        </p:nvSpPr>
        <p:spPr>
          <a:xfrm>
            <a:off x="1416000" y="150634"/>
            <a:ext cx="9929928" cy="3539430"/>
          </a:xfrm>
          <a:prstGeom prst="rect">
            <a:avLst/>
          </a:prstGeom>
          <a:noFill/>
        </p:spPr>
        <p:txBody>
          <a:bodyPr wrap="square">
            <a:spAutoFit/>
          </a:bodyPr>
          <a:lstStyle/>
          <a:p>
            <a:pPr algn="just"/>
            <a:r>
              <a:rPr lang="en-US" sz="2800" dirty="0">
                <a:solidFill>
                  <a:schemeClr val="accent5">
                    <a:lumMod val="75000"/>
                  </a:schemeClr>
                </a:solidFill>
              </a:rPr>
              <a:t>Companies that design integrated circuits use proprietary and public HDLs</a:t>
            </a:r>
            <a:r>
              <a:rPr lang="en-US" sz="2800" dirty="0"/>
              <a:t>.</a:t>
            </a:r>
          </a:p>
          <a:p>
            <a:pPr algn="just"/>
            <a:r>
              <a:rPr lang="en-US" sz="2400" dirty="0"/>
              <a:t>In the public domain, there are two standard HDLs that are supported by the IEEE: </a:t>
            </a:r>
          </a:p>
          <a:p>
            <a:pPr algn="just"/>
            <a:r>
              <a:rPr lang="en-US" sz="2400" dirty="0"/>
              <a:t>1.VHDL  </a:t>
            </a:r>
          </a:p>
          <a:p>
            <a:pPr algn="just"/>
            <a:r>
              <a:rPr lang="en-US" sz="2400" dirty="0"/>
              <a:t>2.Verilog.</a:t>
            </a:r>
          </a:p>
          <a:p>
            <a:pPr algn="just"/>
            <a:r>
              <a:rPr lang="en-US" sz="2400" dirty="0"/>
              <a:t>VHDL is a Department of Defense–mandated language. (The V in VHDL stands for the first letter in VHSIC, an acronym for </a:t>
            </a:r>
            <a:r>
              <a:rPr lang="en-US" sz="2400" dirty="0">
                <a:solidFill>
                  <a:srgbClr val="FF0000"/>
                </a:solidFill>
              </a:rPr>
              <a:t>very high-speed integrated circuit.) </a:t>
            </a:r>
            <a:r>
              <a:rPr lang="en-US" sz="2400" dirty="0"/>
              <a:t>Verilog began as a proprietary HDL of Cadence Design Systems.</a:t>
            </a:r>
            <a:endParaRPr lang="en-IN" sz="2400" dirty="0"/>
          </a:p>
        </p:txBody>
      </p:sp>
      <p:sp>
        <p:nvSpPr>
          <p:cNvPr id="14" name="TextBox 13">
            <a:extLst>
              <a:ext uri="{FF2B5EF4-FFF2-40B4-BE49-F238E27FC236}">
                <a16:creationId xmlns:a16="http://schemas.microsoft.com/office/drawing/2014/main" id="{D626723B-41AC-AEB3-7631-775CA3A486F0}"/>
              </a:ext>
            </a:extLst>
          </p:cNvPr>
          <p:cNvSpPr txBox="1"/>
          <p:nvPr/>
        </p:nvSpPr>
        <p:spPr>
          <a:xfrm>
            <a:off x="1236000" y="3695634"/>
            <a:ext cx="10080000" cy="3046988"/>
          </a:xfrm>
          <a:prstGeom prst="rect">
            <a:avLst/>
          </a:prstGeom>
          <a:noFill/>
        </p:spPr>
        <p:txBody>
          <a:bodyPr wrap="square">
            <a:spAutoFit/>
          </a:bodyPr>
          <a:lstStyle/>
          <a:p>
            <a:pPr marL="342900" indent="-342900" algn="just">
              <a:buFont typeface="Arial" panose="020B0604020202020204" pitchFamily="34" charset="0"/>
              <a:buChar char="•"/>
            </a:pPr>
            <a:r>
              <a:rPr lang="en-US" sz="2400" dirty="0">
                <a:solidFill>
                  <a:srgbClr val="FF0000"/>
                </a:solidFill>
              </a:rPr>
              <a:t>A Verilog model </a:t>
            </a:r>
            <a:r>
              <a:rPr lang="en-US" sz="2400" dirty="0"/>
              <a:t>is composed of text using keywords, of which there are about 100. </a:t>
            </a:r>
          </a:p>
          <a:p>
            <a:pPr marL="342900" indent="-342900" algn="just">
              <a:buFont typeface="Arial" panose="020B0604020202020204" pitchFamily="34" charset="0"/>
              <a:buChar char="•"/>
            </a:pPr>
            <a:r>
              <a:rPr lang="en-US" sz="2400" dirty="0"/>
              <a:t>Keywords are predefined lowercase identifiers that define the language constructs. </a:t>
            </a:r>
          </a:p>
          <a:p>
            <a:pPr marL="342900" indent="-342900" algn="just">
              <a:buFont typeface="Arial" panose="020B0604020202020204" pitchFamily="34" charset="0"/>
              <a:buChar char="•"/>
            </a:pPr>
            <a:r>
              <a:rPr lang="en-US" sz="2400" dirty="0"/>
              <a:t>Examples of keywords are module, </a:t>
            </a:r>
            <a:r>
              <a:rPr lang="en-US" sz="2400" dirty="0" err="1"/>
              <a:t>endmodule</a:t>
            </a:r>
            <a:r>
              <a:rPr lang="en-US" sz="2400" dirty="0"/>
              <a:t>, input, output, wire, and, or, and not. </a:t>
            </a:r>
          </a:p>
          <a:p>
            <a:pPr marL="342900" indent="-342900" algn="just">
              <a:buFont typeface="Arial" panose="020B0604020202020204" pitchFamily="34" charset="0"/>
              <a:buChar char="•"/>
            </a:pPr>
            <a:r>
              <a:rPr lang="en-US" sz="2400" dirty="0"/>
              <a:t>For clarity, keywords will be displayed in boldface in the text in all examples of code and wherever it is appropriate to call attention to their use. </a:t>
            </a:r>
            <a:endParaRPr lang="en-IN" sz="2400" dirty="0"/>
          </a:p>
        </p:txBody>
      </p:sp>
    </p:spTree>
    <p:extLst>
      <p:ext uri="{BB962C8B-B14F-4D97-AF65-F5344CB8AC3E}">
        <p14:creationId xmlns:p14="http://schemas.microsoft.com/office/powerpoint/2010/main" val="4873630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108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1" y="1474470"/>
            <a:ext cx="881843" cy="231453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226765" y="3428998"/>
            <a:ext cx="1800000" cy="338554"/>
          </a:xfrm>
          <a:prstGeom prst="rect">
            <a:avLst/>
          </a:prstGeom>
          <a:noFill/>
        </p:spPr>
        <p:txBody>
          <a:bodyPr wrap="square" rtlCol="0">
            <a:spAutoFit/>
          </a:bodyPr>
          <a:lstStyle/>
          <a:p>
            <a:r>
              <a:rPr lang="en-US" sz="1600" dirty="0"/>
              <a:t>    </a:t>
            </a:r>
            <a:r>
              <a:rPr lang="en-US" sz="1600" dirty="0">
                <a:solidFill>
                  <a:schemeClr val="bg1"/>
                </a:solidFill>
              </a:rPr>
              <a:t>Dept of CSE</a:t>
            </a:r>
          </a:p>
        </p:txBody>
      </p:sp>
      <p:sp>
        <p:nvSpPr>
          <p:cNvPr id="3" name="TextBox 2">
            <a:extLst>
              <a:ext uri="{FF2B5EF4-FFF2-40B4-BE49-F238E27FC236}">
                <a16:creationId xmlns:a16="http://schemas.microsoft.com/office/drawing/2014/main" id="{DC74087C-64BD-897B-75F0-765FAF25C60B}"/>
              </a:ext>
            </a:extLst>
          </p:cNvPr>
          <p:cNvSpPr txBox="1"/>
          <p:nvPr/>
        </p:nvSpPr>
        <p:spPr>
          <a:xfrm>
            <a:off x="1093745" y="549000"/>
            <a:ext cx="10125530" cy="5262979"/>
          </a:xfrm>
          <a:prstGeom prst="rect">
            <a:avLst/>
          </a:prstGeom>
          <a:noFill/>
        </p:spPr>
        <p:txBody>
          <a:bodyPr wrap="square">
            <a:spAutoFit/>
          </a:bodyPr>
          <a:lstStyle/>
          <a:p>
            <a:pPr marL="342900" indent="-342900" algn="just">
              <a:buFont typeface="Arial" panose="020B0604020202020204" pitchFamily="34" charset="0"/>
              <a:buChar char="•"/>
            </a:pPr>
            <a:r>
              <a:rPr lang="en-US" sz="2400" dirty="0">
                <a:solidFill>
                  <a:srgbClr val="FF0000"/>
                </a:solidFill>
              </a:rPr>
              <a:t>Any text between two forward slashes ( // ) and the end of the line is interpreted as a comment and will have no effect on a simulation using the model. </a:t>
            </a:r>
          </a:p>
          <a:p>
            <a:pPr marL="342900" indent="-342900" algn="just">
              <a:buFont typeface="Arial" panose="020B0604020202020204" pitchFamily="34" charset="0"/>
              <a:buChar char="•"/>
            </a:pPr>
            <a:r>
              <a:rPr lang="en-US" sz="2400" dirty="0">
                <a:solidFill>
                  <a:schemeClr val="accent1">
                    <a:lumMod val="75000"/>
                  </a:schemeClr>
                </a:solidFill>
              </a:rPr>
              <a:t>Multiline comments begin with / * and terminate with * /. </a:t>
            </a:r>
          </a:p>
          <a:p>
            <a:pPr marL="342900" indent="-342900" algn="just">
              <a:buFont typeface="Arial" panose="020B0604020202020204" pitchFamily="34" charset="0"/>
              <a:buChar char="•"/>
            </a:pPr>
            <a:r>
              <a:rPr lang="en-US" sz="2400" dirty="0">
                <a:solidFill>
                  <a:srgbClr val="FF0000"/>
                </a:solidFill>
              </a:rPr>
              <a:t>Blank spaces are ignored, but they may not appear within the text of a keyword, a user-specified identifier, an operator, or the representation of a number. </a:t>
            </a:r>
          </a:p>
          <a:p>
            <a:pPr marL="342900" indent="-342900" algn="just">
              <a:buFont typeface="Arial" panose="020B0604020202020204" pitchFamily="34" charset="0"/>
              <a:buChar char="•"/>
            </a:pPr>
            <a:r>
              <a:rPr lang="en-US" sz="2400" dirty="0">
                <a:solidFill>
                  <a:schemeClr val="accent1"/>
                </a:solidFill>
              </a:rPr>
              <a:t>Verilog is case sensitive, which means that uppercase and lowercase letters are distinguishable (e.g., not is not the same as NOT). </a:t>
            </a:r>
          </a:p>
          <a:p>
            <a:pPr marL="342900" indent="-342900" algn="just">
              <a:buFont typeface="Arial" panose="020B0604020202020204" pitchFamily="34" charset="0"/>
              <a:buChar char="•"/>
            </a:pPr>
            <a:r>
              <a:rPr lang="en-US" sz="2400" dirty="0">
                <a:solidFill>
                  <a:srgbClr val="FF0000"/>
                </a:solidFill>
              </a:rPr>
              <a:t>The term module refers to the text enclosed by the keyword pair module . . . </a:t>
            </a:r>
            <a:r>
              <a:rPr lang="en-US" sz="2400" dirty="0" err="1">
                <a:solidFill>
                  <a:srgbClr val="FF0000"/>
                </a:solidFill>
              </a:rPr>
              <a:t>endmodule</a:t>
            </a:r>
            <a:r>
              <a:rPr lang="en-US" sz="2400" dirty="0">
                <a:solidFill>
                  <a:srgbClr val="FF0000"/>
                </a:solidFill>
              </a:rPr>
              <a:t>. </a:t>
            </a:r>
          </a:p>
          <a:p>
            <a:pPr marL="342900" indent="-342900" algn="just">
              <a:buFont typeface="Arial" panose="020B0604020202020204" pitchFamily="34" charset="0"/>
              <a:buChar char="•"/>
            </a:pPr>
            <a:r>
              <a:rPr lang="en-US" sz="2400" dirty="0">
                <a:solidFill>
                  <a:schemeClr val="accent1"/>
                </a:solidFill>
              </a:rPr>
              <a:t>A module is the fundamental descriptive unit in the Verilog language. </a:t>
            </a:r>
          </a:p>
          <a:p>
            <a:pPr marL="342900" indent="-342900" algn="just">
              <a:buFont typeface="Arial" panose="020B0604020202020204" pitchFamily="34" charset="0"/>
              <a:buChar char="•"/>
            </a:pPr>
            <a:r>
              <a:rPr lang="en-US" sz="2400" dirty="0">
                <a:solidFill>
                  <a:schemeClr val="accent1"/>
                </a:solidFill>
              </a:rPr>
              <a:t>It is declared by the keyword module and must always be terminated by the keyword </a:t>
            </a:r>
            <a:r>
              <a:rPr lang="en-US" sz="2400" dirty="0" err="1">
                <a:solidFill>
                  <a:schemeClr val="accent1"/>
                </a:solidFill>
              </a:rPr>
              <a:t>endmodule</a:t>
            </a:r>
            <a:r>
              <a:rPr lang="en-US" sz="2400" dirty="0"/>
              <a:t>. </a:t>
            </a:r>
            <a:endParaRPr lang="en-IN" sz="2400" dirty="0"/>
          </a:p>
        </p:txBody>
      </p:sp>
    </p:spTree>
    <p:extLst>
      <p:ext uri="{BB962C8B-B14F-4D97-AF65-F5344CB8AC3E}">
        <p14:creationId xmlns:p14="http://schemas.microsoft.com/office/powerpoint/2010/main" val="14069965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108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1" y="1474470"/>
            <a:ext cx="881843" cy="231453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226765" y="3428998"/>
            <a:ext cx="1800000" cy="338554"/>
          </a:xfrm>
          <a:prstGeom prst="rect">
            <a:avLst/>
          </a:prstGeom>
          <a:noFill/>
        </p:spPr>
        <p:txBody>
          <a:bodyPr wrap="square" rtlCol="0">
            <a:spAutoFit/>
          </a:bodyPr>
          <a:lstStyle/>
          <a:p>
            <a:r>
              <a:rPr lang="en-US" sz="1600" dirty="0"/>
              <a:t>    </a:t>
            </a:r>
            <a:r>
              <a:rPr lang="en-US" sz="1600" dirty="0">
                <a:solidFill>
                  <a:schemeClr val="bg1"/>
                </a:solidFill>
              </a:rPr>
              <a:t>Dept of CSE</a:t>
            </a:r>
          </a:p>
        </p:txBody>
      </p:sp>
      <p:sp>
        <p:nvSpPr>
          <p:cNvPr id="9" name="TextBox 8">
            <a:extLst>
              <a:ext uri="{FF2B5EF4-FFF2-40B4-BE49-F238E27FC236}">
                <a16:creationId xmlns:a16="http://schemas.microsoft.com/office/drawing/2014/main" id="{A4ED4495-3085-5013-5681-63C172673418}"/>
              </a:ext>
            </a:extLst>
          </p:cNvPr>
          <p:cNvSpPr txBox="1"/>
          <p:nvPr/>
        </p:nvSpPr>
        <p:spPr>
          <a:xfrm>
            <a:off x="1258765" y="338552"/>
            <a:ext cx="9720000" cy="523220"/>
          </a:xfrm>
          <a:prstGeom prst="rect">
            <a:avLst/>
          </a:prstGeom>
          <a:noFill/>
        </p:spPr>
        <p:txBody>
          <a:bodyPr wrap="square">
            <a:spAutoFit/>
          </a:bodyPr>
          <a:lstStyle/>
          <a:p>
            <a:r>
              <a:rPr lang="en-US" sz="2800" dirty="0">
                <a:solidFill>
                  <a:schemeClr val="accent1"/>
                </a:solidFill>
              </a:rPr>
              <a:t>The HDL description of the circuit of Fig. is shown in HDL Example</a:t>
            </a:r>
            <a:endParaRPr lang="en-IN" sz="2800" dirty="0">
              <a:solidFill>
                <a:schemeClr val="accent1"/>
              </a:solidFill>
            </a:endParaRPr>
          </a:p>
        </p:txBody>
      </p:sp>
      <p:sp>
        <p:nvSpPr>
          <p:cNvPr id="12" name="TextBox 11">
            <a:extLst>
              <a:ext uri="{FF2B5EF4-FFF2-40B4-BE49-F238E27FC236}">
                <a16:creationId xmlns:a16="http://schemas.microsoft.com/office/drawing/2014/main" id="{FBE5AD8B-39C2-16E3-5A2E-157A3E1ACA60}"/>
              </a:ext>
            </a:extLst>
          </p:cNvPr>
          <p:cNvSpPr txBox="1"/>
          <p:nvPr/>
        </p:nvSpPr>
        <p:spPr>
          <a:xfrm>
            <a:off x="1356459" y="4149000"/>
            <a:ext cx="9000000" cy="2308324"/>
          </a:xfrm>
          <a:prstGeom prst="rect">
            <a:avLst/>
          </a:prstGeom>
          <a:noFill/>
        </p:spPr>
        <p:txBody>
          <a:bodyPr wrap="square">
            <a:spAutoFit/>
          </a:bodyPr>
          <a:lstStyle/>
          <a:p>
            <a:pPr marL="342900" indent="-342900" algn="just">
              <a:buFont typeface="Arial" panose="020B0604020202020204" pitchFamily="34" charset="0"/>
              <a:buChar char="•"/>
            </a:pPr>
            <a:r>
              <a:rPr lang="en-US" sz="2400" dirty="0"/>
              <a:t>The first line of text is a comment (optional) providing useful information to the reader. </a:t>
            </a:r>
          </a:p>
          <a:p>
            <a:pPr marL="342900" indent="-342900" algn="just">
              <a:buFont typeface="Arial" panose="020B0604020202020204" pitchFamily="34" charset="0"/>
              <a:buChar char="•"/>
            </a:pPr>
            <a:r>
              <a:rPr lang="en-US" sz="2400" dirty="0"/>
              <a:t>The second line begins with the keyword module and starts the declaration (description) of the module; the last line completes the declaration with the keyword </a:t>
            </a:r>
            <a:r>
              <a:rPr lang="en-US" sz="2400" dirty="0" err="1"/>
              <a:t>endmodule</a:t>
            </a:r>
            <a:r>
              <a:rPr lang="en-US" sz="2400" dirty="0"/>
              <a:t>. </a:t>
            </a:r>
          </a:p>
          <a:p>
            <a:pPr marL="342900" indent="-342900" algn="just">
              <a:buFont typeface="Arial" panose="020B0604020202020204" pitchFamily="34" charset="0"/>
              <a:buChar char="•"/>
            </a:pPr>
            <a:r>
              <a:rPr lang="en-US" sz="2400" dirty="0"/>
              <a:t>The keyword module is followed by a name and a list of ports. </a:t>
            </a:r>
            <a:endParaRPr lang="en-IN" sz="2400" dirty="0"/>
          </a:p>
        </p:txBody>
      </p:sp>
      <p:pic>
        <p:nvPicPr>
          <p:cNvPr id="14" name="Picture 13">
            <a:extLst>
              <a:ext uri="{FF2B5EF4-FFF2-40B4-BE49-F238E27FC236}">
                <a16:creationId xmlns:a16="http://schemas.microsoft.com/office/drawing/2014/main" id="{E0D66F01-2C9A-1D8D-32E2-A5E49601B161}"/>
              </a:ext>
            </a:extLst>
          </p:cNvPr>
          <p:cNvPicPr>
            <a:picLocks noChangeAspect="1"/>
          </p:cNvPicPr>
          <p:nvPr/>
        </p:nvPicPr>
        <p:blipFill>
          <a:blip r:embed="rId3"/>
          <a:stretch>
            <a:fillRect/>
          </a:stretch>
        </p:blipFill>
        <p:spPr>
          <a:xfrm>
            <a:off x="1276271" y="1135805"/>
            <a:ext cx="4825474" cy="2308325"/>
          </a:xfrm>
          <a:prstGeom prst="rect">
            <a:avLst/>
          </a:prstGeom>
        </p:spPr>
      </p:pic>
      <p:pic>
        <p:nvPicPr>
          <p:cNvPr id="3" name="Picture 2">
            <a:extLst>
              <a:ext uri="{FF2B5EF4-FFF2-40B4-BE49-F238E27FC236}">
                <a16:creationId xmlns:a16="http://schemas.microsoft.com/office/drawing/2014/main" id="{BF07EF63-6D54-7477-566D-8F2E3177CEB3}"/>
              </a:ext>
            </a:extLst>
          </p:cNvPr>
          <p:cNvPicPr>
            <a:picLocks noChangeAspect="1"/>
          </p:cNvPicPr>
          <p:nvPr/>
        </p:nvPicPr>
        <p:blipFill>
          <a:blip r:embed="rId4"/>
          <a:stretch>
            <a:fillRect/>
          </a:stretch>
        </p:blipFill>
        <p:spPr>
          <a:xfrm>
            <a:off x="6134787" y="1160016"/>
            <a:ext cx="5045746" cy="2607536"/>
          </a:xfrm>
          <a:prstGeom prst="rect">
            <a:avLst/>
          </a:prstGeom>
        </p:spPr>
      </p:pic>
    </p:spTree>
    <p:extLst>
      <p:ext uri="{BB962C8B-B14F-4D97-AF65-F5344CB8AC3E}">
        <p14:creationId xmlns:p14="http://schemas.microsoft.com/office/powerpoint/2010/main" val="19703414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108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0" y="1629000"/>
            <a:ext cx="933949" cy="231453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194197" y="3433480"/>
            <a:ext cx="1800000" cy="307777"/>
          </a:xfrm>
          <a:prstGeom prst="rect">
            <a:avLst/>
          </a:prstGeom>
          <a:noFill/>
        </p:spPr>
        <p:txBody>
          <a:bodyPr wrap="square" rtlCol="0">
            <a:spAutoFit/>
          </a:bodyPr>
          <a:lstStyle/>
          <a:p>
            <a:r>
              <a:rPr lang="en-US" sz="1400" dirty="0"/>
              <a:t>    </a:t>
            </a:r>
            <a:r>
              <a:rPr lang="en-US" sz="1400" dirty="0">
                <a:solidFill>
                  <a:schemeClr val="bg1"/>
                </a:solidFill>
              </a:rPr>
              <a:t>Dept of CSE</a:t>
            </a:r>
          </a:p>
        </p:txBody>
      </p:sp>
      <p:pic>
        <p:nvPicPr>
          <p:cNvPr id="12" name="Picture 11">
            <a:extLst>
              <a:ext uri="{FF2B5EF4-FFF2-40B4-BE49-F238E27FC236}">
                <a16:creationId xmlns:a16="http://schemas.microsoft.com/office/drawing/2014/main" id="{A718441B-FC20-1F97-74C2-D08811AE1CE9}"/>
              </a:ext>
            </a:extLst>
          </p:cNvPr>
          <p:cNvPicPr>
            <a:picLocks noChangeAspect="1"/>
          </p:cNvPicPr>
          <p:nvPr/>
        </p:nvPicPr>
        <p:blipFill>
          <a:blip r:embed="rId3"/>
          <a:stretch>
            <a:fillRect/>
          </a:stretch>
        </p:blipFill>
        <p:spPr>
          <a:xfrm>
            <a:off x="1975610" y="3428998"/>
            <a:ext cx="6840000" cy="3219612"/>
          </a:xfrm>
          <a:prstGeom prst="rect">
            <a:avLst/>
          </a:prstGeom>
        </p:spPr>
      </p:pic>
      <p:sp>
        <p:nvSpPr>
          <p:cNvPr id="14" name="TextBox 13">
            <a:extLst>
              <a:ext uri="{FF2B5EF4-FFF2-40B4-BE49-F238E27FC236}">
                <a16:creationId xmlns:a16="http://schemas.microsoft.com/office/drawing/2014/main" id="{0D417A32-1156-F14A-0C07-FE24734F5B6D}"/>
              </a:ext>
            </a:extLst>
          </p:cNvPr>
          <p:cNvSpPr txBox="1"/>
          <p:nvPr/>
        </p:nvSpPr>
        <p:spPr>
          <a:xfrm>
            <a:off x="1936903" y="2925407"/>
            <a:ext cx="6194612" cy="461665"/>
          </a:xfrm>
          <a:prstGeom prst="rect">
            <a:avLst/>
          </a:prstGeom>
          <a:noFill/>
        </p:spPr>
        <p:txBody>
          <a:bodyPr wrap="square">
            <a:spAutoFit/>
          </a:bodyPr>
          <a:lstStyle/>
          <a:p>
            <a:r>
              <a:rPr lang="en-US" sz="2400" b="1" dirty="0"/>
              <a:t>// Verilog model of circuit of Figure</a:t>
            </a:r>
            <a:endParaRPr lang="en-IN" sz="2400" b="1" dirty="0"/>
          </a:p>
        </p:txBody>
      </p:sp>
      <p:pic>
        <p:nvPicPr>
          <p:cNvPr id="15" name="Picture 14">
            <a:extLst>
              <a:ext uri="{FF2B5EF4-FFF2-40B4-BE49-F238E27FC236}">
                <a16:creationId xmlns:a16="http://schemas.microsoft.com/office/drawing/2014/main" id="{2DFCFCCE-67BA-CC8E-A7EB-913E27F581CE}"/>
              </a:ext>
            </a:extLst>
          </p:cNvPr>
          <p:cNvPicPr>
            <a:picLocks noChangeAspect="1"/>
          </p:cNvPicPr>
          <p:nvPr/>
        </p:nvPicPr>
        <p:blipFill>
          <a:blip r:embed="rId4"/>
          <a:stretch>
            <a:fillRect/>
          </a:stretch>
        </p:blipFill>
        <p:spPr>
          <a:xfrm>
            <a:off x="1776000" y="83538"/>
            <a:ext cx="5760000" cy="2755367"/>
          </a:xfrm>
          <a:prstGeom prst="rect">
            <a:avLst/>
          </a:prstGeom>
        </p:spPr>
      </p:pic>
    </p:spTree>
    <p:extLst>
      <p:ext uri="{BB962C8B-B14F-4D97-AF65-F5344CB8AC3E}">
        <p14:creationId xmlns:p14="http://schemas.microsoft.com/office/powerpoint/2010/main" val="37722827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108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0" y="1629000"/>
            <a:ext cx="933949" cy="231453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194197" y="3433480"/>
            <a:ext cx="1800000" cy="307777"/>
          </a:xfrm>
          <a:prstGeom prst="rect">
            <a:avLst/>
          </a:prstGeom>
          <a:noFill/>
        </p:spPr>
        <p:txBody>
          <a:bodyPr wrap="square" rtlCol="0">
            <a:spAutoFit/>
          </a:bodyPr>
          <a:lstStyle/>
          <a:p>
            <a:r>
              <a:rPr lang="en-US" sz="1400" dirty="0"/>
              <a:t>    </a:t>
            </a:r>
            <a:r>
              <a:rPr lang="en-US" sz="1400" dirty="0">
                <a:solidFill>
                  <a:schemeClr val="bg1"/>
                </a:solidFill>
              </a:rPr>
              <a:t>Dept of CSE</a:t>
            </a:r>
          </a:p>
        </p:txBody>
      </p:sp>
      <p:sp>
        <p:nvSpPr>
          <p:cNvPr id="9" name="TextBox 8">
            <a:extLst>
              <a:ext uri="{FF2B5EF4-FFF2-40B4-BE49-F238E27FC236}">
                <a16:creationId xmlns:a16="http://schemas.microsoft.com/office/drawing/2014/main" id="{1A140C94-DB01-B8BC-2FB8-48B946EE4569}"/>
              </a:ext>
            </a:extLst>
          </p:cNvPr>
          <p:cNvSpPr txBox="1"/>
          <p:nvPr/>
        </p:nvSpPr>
        <p:spPr>
          <a:xfrm>
            <a:off x="1776000" y="189000"/>
            <a:ext cx="6194612" cy="523220"/>
          </a:xfrm>
          <a:prstGeom prst="rect">
            <a:avLst/>
          </a:prstGeom>
          <a:noFill/>
        </p:spPr>
        <p:txBody>
          <a:bodyPr wrap="square">
            <a:spAutoFit/>
          </a:bodyPr>
          <a:lstStyle/>
          <a:p>
            <a:r>
              <a:rPr lang="en-IN" sz="2800" b="1" dirty="0">
                <a:solidFill>
                  <a:srgbClr val="FF0000"/>
                </a:solidFill>
              </a:rPr>
              <a:t>Gate Delays</a:t>
            </a:r>
          </a:p>
        </p:txBody>
      </p:sp>
      <p:sp>
        <p:nvSpPr>
          <p:cNvPr id="12" name="TextBox 11">
            <a:extLst>
              <a:ext uri="{FF2B5EF4-FFF2-40B4-BE49-F238E27FC236}">
                <a16:creationId xmlns:a16="http://schemas.microsoft.com/office/drawing/2014/main" id="{3D01B7A6-7C6F-2C86-507B-69FCD2448650}"/>
              </a:ext>
            </a:extLst>
          </p:cNvPr>
          <p:cNvSpPr txBox="1"/>
          <p:nvPr/>
        </p:nvSpPr>
        <p:spPr>
          <a:xfrm>
            <a:off x="1531238" y="698304"/>
            <a:ext cx="9563788" cy="2677656"/>
          </a:xfrm>
          <a:prstGeom prst="rect">
            <a:avLst/>
          </a:prstGeom>
          <a:noFill/>
        </p:spPr>
        <p:txBody>
          <a:bodyPr wrap="square">
            <a:spAutoFit/>
          </a:bodyPr>
          <a:lstStyle/>
          <a:p>
            <a:pPr marL="342900" indent="-342900" algn="just">
              <a:buFont typeface="Arial" panose="020B0604020202020204" pitchFamily="34" charset="0"/>
              <a:buChar char="•"/>
            </a:pPr>
            <a:r>
              <a:rPr lang="en-US" sz="2400" dirty="0"/>
              <a:t>All physical circuits exhibit a propagation delay between the transition of an input and a resulting transition of an output. </a:t>
            </a:r>
          </a:p>
          <a:p>
            <a:pPr marL="342900" indent="-342900" algn="just">
              <a:buFont typeface="Arial" panose="020B0604020202020204" pitchFamily="34" charset="0"/>
              <a:buChar char="•"/>
            </a:pPr>
            <a:r>
              <a:rPr lang="en-US" sz="2400" dirty="0"/>
              <a:t>When an HDL model of a circuit is simulated, it is sometimes necessary to specify the amount of delay from the input to the output of its gates. </a:t>
            </a:r>
          </a:p>
          <a:p>
            <a:pPr marL="342900" indent="-342900" algn="just">
              <a:buFont typeface="Arial" panose="020B0604020202020204" pitchFamily="34" charset="0"/>
              <a:buChar char="•"/>
            </a:pPr>
            <a:r>
              <a:rPr lang="en-US" sz="2400" dirty="0"/>
              <a:t>In Verilog, the propagation delay of a gate is specified in terms of time units and by the symbol #. The numbers associated with time delays in Verilog are dimensionless.</a:t>
            </a:r>
            <a:endParaRPr lang="en-IN" sz="2400" dirty="0"/>
          </a:p>
        </p:txBody>
      </p:sp>
      <p:pic>
        <p:nvPicPr>
          <p:cNvPr id="16" name="Picture 15">
            <a:extLst>
              <a:ext uri="{FF2B5EF4-FFF2-40B4-BE49-F238E27FC236}">
                <a16:creationId xmlns:a16="http://schemas.microsoft.com/office/drawing/2014/main" id="{56744C64-132E-77AD-4D4A-B16BAA41B656}"/>
              </a:ext>
            </a:extLst>
          </p:cNvPr>
          <p:cNvPicPr>
            <a:picLocks noChangeAspect="1"/>
          </p:cNvPicPr>
          <p:nvPr/>
        </p:nvPicPr>
        <p:blipFill>
          <a:blip r:embed="rId3"/>
          <a:stretch>
            <a:fillRect/>
          </a:stretch>
        </p:blipFill>
        <p:spPr>
          <a:xfrm>
            <a:off x="2077197" y="3591376"/>
            <a:ext cx="6107987" cy="3104773"/>
          </a:xfrm>
          <a:prstGeom prst="rect">
            <a:avLst/>
          </a:prstGeom>
        </p:spPr>
      </p:pic>
    </p:spTree>
    <p:extLst>
      <p:ext uri="{BB962C8B-B14F-4D97-AF65-F5344CB8AC3E}">
        <p14:creationId xmlns:p14="http://schemas.microsoft.com/office/powerpoint/2010/main" val="583435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39B70-9906-62C5-D19A-3E3703CF0A05}"/>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D5DD55D6-5B5E-39EE-51C3-AE783001A84B}"/>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B7FE986C-AA96-A654-A050-FA7EFD1F9433}"/>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175DE07C-22DE-FA89-056B-A52DC7A382C1}"/>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F30DAF3B-FFA8-8F52-1554-79851BDFADB3}"/>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1CC2FCFC-4188-2A9F-A9BA-E53513ED3D36}"/>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0171E4DF-D70E-B3E0-FA86-9B9DE25E534A}"/>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CCBC24D9-7C0B-2069-B189-25A0D7B7BAE7}"/>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pic>
        <p:nvPicPr>
          <p:cNvPr id="9" name="Picture 8">
            <a:extLst>
              <a:ext uri="{FF2B5EF4-FFF2-40B4-BE49-F238E27FC236}">
                <a16:creationId xmlns:a16="http://schemas.microsoft.com/office/drawing/2014/main" id="{426B6376-7BB4-2DAD-EE15-BB65E131EC87}"/>
              </a:ext>
            </a:extLst>
          </p:cNvPr>
          <p:cNvPicPr>
            <a:picLocks noChangeAspect="1"/>
          </p:cNvPicPr>
          <p:nvPr/>
        </p:nvPicPr>
        <p:blipFill>
          <a:blip r:embed="rId3"/>
          <a:stretch>
            <a:fillRect/>
          </a:stretch>
        </p:blipFill>
        <p:spPr>
          <a:xfrm>
            <a:off x="2410697" y="1413718"/>
            <a:ext cx="7199999" cy="4357895"/>
          </a:xfrm>
          <a:prstGeom prst="rect">
            <a:avLst/>
          </a:prstGeom>
        </p:spPr>
      </p:pic>
      <p:sp>
        <p:nvSpPr>
          <p:cNvPr id="12" name="TextBox 11">
            <a:extLst>
              <a:ext uri="{FF2B5EF4-FFF2-40B4-BE49-F238E27FC236}">
                <a16:creationId xmlns:a16="http://schemas.microsoft.com/office/drawing/2014/main" id="{6F78D41C-34DA-387B-AAFC-36418A5CBAFE}"/>
              </a:ext>
            </a:extLst>
          </p:cNvPr>
          <p:cNvSpPr txBox="1"/>
          <p:nvPr/>
        </p:nvSpPr>
        <p:spPr>
          <a:xfrm>
            <a:off x="2136000" y="189000"/>
            <a:ext cx="6223518" cy="369332"/>
          </a:xfrm>
          <a:prstGeom prst="rect">
            <a:avLst/>
          </a:prstGeom>
          <a:noFill/>
        </p:spPr>
        <p:txBody>
          <a:bodyPr wrap="square">
            <a:spAutoFit/>
          </a:bodyPr>
          <a:lstStyle/>
          <a:p>
            <a:r>
              <a:rPr lang="en-IN" sz="1800" b="1" i="0" u="none" strike="noStrike" baseline="0" dirty="0">
                <a:solidFill>
                  <a:srgbClr val="FF0000"/>
                </a:solidFill>
                <a:latin typeface="BookmanOldStyle-Bold"/>
              </a:rPr>
              <a:t>X-OR GATE :</a:t>
            </a:r>
            <a:endParaRPr lang="en-IN" dirty="0">
              <a:solidFill>
                <a:srgbClr val="FF0000"/>
              </a:solidFill>
            </a:endParaRPr>
          </a:p>
        </p:txBody>
      </p:sp>
      <p:sp>
        <p:nvSpPr>
          <p:cNvPr id="14" name="TextBox 13">
            <a:extLst>
              <a:ext uri="{FF2B5EF4-FFF2-40B4-BE49-F238E27FC236}">
                <a16:creationId xmlns:a16="http://schemas.microsoft.com/office/drawing/2014/main" id="{3428B0AD-C795-EFCA-0EA6-65CF039DF1C6}"/>
              </a:ext>
            </a:extLst>
          </p:cNvPr>
          <p:cNvSpPr txBox="1"/>
          <p:nvPr/>
        </p:nvSpPr>
        <p:spPr>
          <a:xfrm>
            <a:off x="2856000" y="1030671"/>
            <a:ext cx="6223518" cy="369332"/>
          </a:xfrm>
          <a:prstGeom prst="rect">
            <a:avLst/>
          </a:prstGeom>
          <a:noFill/>
        </p:spPr>
        <p:txBody>
          <a:bodyPr wrap="square">
            <a:spAutoFit/>
          </a:bodyPr>
          <a:lstStyle/>
          <a:p>
            <a:r>
              <a:rPr lang="en-IN" sz="1800" b="1" i="0" u="none" strike="noStrike" baseline="0" dirty="0">
                <a:latin typeface="BookmanOldStyle-Bold"/>
              </a:rPr>
              <a:t>SYMBOL                                                                      PIN DIAGRAM</a:t>
            </a:r>
            <a:endParaRPr lang="en-IN" dirty="0"/>
          </a:p>
        </p:txBody>
      </p:sp>
    </p:spTree>
    <p:extLst>
      <p:ext uri="{BB962C8B-B14F-4D97-AF65-F5344CB8AC3E}">
        <p14:creationId xmlns:p14="http://schemas.microsoft.com/office/powerpoint/2010/main" val="246750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108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0" y="1629000"/>
            <a:ext cx="933949" cy="231453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194197" y="3433480"/>
            <a:ext cx="1800000" cy="307777"/>
          </a:xfrm>
          <a:prstGeom prst="rect">
            <a:avLst/>
          </a:prstGeom>
          <a:noFill/>
        </p:spPr>
        <p:txBody>
          <a:bodyPr wrap="square" rtlCol="0">
            <a:spAutoFit/>
          </a:bodyPr>
          <a:lstStyle/>
          <a:p>
            <a:r>
              <a:rPr lang="en-US" sz="1400" dirty="0"/>
              <a:t>    </a:t>
            </a:r>
            <a:r>
              <a:rPr lang="en-US" sz="1400" dirty="0">
                <a:solidFill>
                  <a:schemeClr val="bg1"/>
                </a:solidFill>
              </a:rPr>
              <a:t>Dept of CSE</a:t>
            </a:r>
          </a:p>
        </p:txBody>
      </p:sp>
      <p:sp>
        <p:nvSpPr>
          <p:cNvPr id="9" name="TextBox 8">
            <a:extLst>
              <a:ext uri="{FF2B5EF4-FFF2-40B4-BE49-F238E27FC236}">
                <a16:creationId xmlns:a16="http://schemas.microsoft.com/office/drawing/2014/main" id="{5BC6596A-7325-5BCE-92B8-CDDBBEE97541}"/>
              </a:ext>
            </a:extLst>
          </p:cNvPr>
          <p:cNvSpPr txBox="1"/>
          <p:nvPr/>
        </p:nvSpPr>
        <p:spPr>
          <a:xfrm>
            <a:off x="1776000" y="189000"/>
            <a:ext cx="6194612" cy="523220"/>
          </a:xfrm>
          <a:prstGeom prst="rect">
            <a:avLst/>
          </a:prstGeom>
          <a:noFill/>
        </p:spPr>
        <p:txBody>
          <a:bodyPr wrap="square">
            <a:spAutoFit/>
          </a:bodyPr>
          <a:lstStyle/>
          <a:p>
            <a:r>
              <a:rPr lang="en-IN" sz="2800" b="1" dirty="0">
                <a:solidFill>
                  <a:srgbClr val="FF0000"/>
                </a:solidFill>
              </a:rPr>
              <a:t>Test bench</a:t>
            </a:r>
          </a:p>
        </p:txBody>
      </p:sp>
      <p:sp>
        <p:nvSpPr>
          <p:cNvPr id="12" name="TextBox 11">
            <a:extLst>
              <a:ext uri="{FF2B5EF4-FFF2-40B4-BE49-F238E27FC236}">
                <a16:creationId xmlns:a16="http://schemas.microsoft.com/office/drawing/2014/main" id="{3A696B12-4ECC-60DE-50E3-9FB1E5547BE7}"/>
              </a:ext>
            </a:extLst>
          </p:cNvPr>
          <p:cNvSpPr txBox="1"/>
          <p:nvPr/>
        </p:nvSpPr>
        <p:spPr>
          <a:xfrm>
            <a:off x="1408795" y="706248"/>
            <a:ext cx="10080000" cy="461665"/>
          </a:xfrm>
          <a:prstGeom prst="rect">
            <a:avLst/>
          </a:prstGeom>
          <a:noFill/>
        </p:spPr>
        <p:txBody>
          <a:bodyPr wrap="square">
            <a:spAutoFit/>
          </a:bodyPr>
          <a:lstStyle/>
          <a:p>
            <a:r>
              <a:rPr lang="en-US" sz="2400" dirty="0">
                <a:solidFill>
                  <a:schemeClr val="accent5">
                    <a:lumMod val="75000"/>
                  </a:schemeClr>
                </a:solidFill>
              </a:rPr>
              <a:t>An HDL description that provides the stimulus to a design is called a test bench.</a:t>
            </a:r>
            <a:endParaRPr lang="en-IN" sz="2400" dirty="0">
              <a:solidFill>
                <a:schemeClr val="accent5">
                  <a:lumMod val="75000"/>
                </a:schemeClr>
              </a:solidFill>
            </a:endParaRPr>
          </a:p>
        </p:txBody>
      </p:sp>
      <p:sp>
        <p:nvSpPr>
          <p:cNvPr id="14" name="TextBox 13">
            <a:extLst>
              <a:ext uri="{FF2B5EF4-FFF2-40B4-BE49-F238E27FC236}">
                <a16:creationId xmlns:a16="http://schemas.microsoft.com/office/drawing/2014/main" id="{1028FC84-DFD4-CFBA-692B-A192F5694FC6}"/>
              </a:ext>
            </a:extLst>
          </p:cNvPr>
          <p:cNvSpPr txBox="1"/>
          <p:nvPr/>
        </p:nvSpPr>
        <p:spPr>
          <a:xfrm>
            <a:off x="1408795" y="1269000"/>
            <a:ext cx="9331100" cy="4893647"/>
          </a:xfrm>
          <a:prstGeom prst="rect">
            <a:avLst/>
          </a:prstGeom>
          <a:noFill/>
        </p:spPr>
        <p:txBody>
          <a:bodyPr wrap="square">
            <a:spAutoFit/>
          </a:bodyPr>
          <a:lstStyle/>
          <a:p>
            <a:pPr marL="342900" indent="-342900" algn="just">
              <a:buFont typeface="Arial" panose="020B0604020202020204" pitchFamily="34" charset="0"/>
              <a:buChar char="•"/>
            </a:pPr>
            <a:r>
              <a:rPr lang="en-US" sz="2400" dirty="0"/>
              <a:t>Here, we demonstrate the procedure with a simple example HDL Example  shows a test bench for simulating the circuit with delay. (Note the distinguishing name </a:t>
            </a:r>
            <a:r>
              <a:rPr lang="en-US" sz="2400" dirty="0" err="1"/>
              <a:t>Simple_Circuit_prop</a:t>
            </a:r>
            <a:r>
              <a:rPr lang="en-US" sz="2400" dirty="0"/>
              <a:t>_ delay .) </a:t>
            </a:r>
          </a:p>
          <a:p>
            <a:pPr algn="just"/>
            <a:endParaRPr lang="en-US" sz="2400" dirty="0"/>
          </a:p>
          <a:p>
            <a:pPr marL="342900" indent="-342900" algn="just">
              <a:buFont typeface="Arial" panose="020B0604020202020204" pitchFamily="34" charset="0"/>
              <a:buChar char="•"/>
            </a:pPr>
            <a:r>
              <a:rPr lang="en-US" sz="2400" dirty="0"/>
              <a:t>In its simplest form, a test bench is a module containing a signal generator and an instantiation of the model that is to be verified.</a:t>
            </a:r>
          </a:p>
          <a:p>
            <a:pPr algn="just"/>
            <a:endParaRPr lang="en-US" sz="2400" dirty="0"/>
          </a:p>
          <a:p>
            <a:pPr marL="342900" indent="-342900" algn="just">
              <a:buFont typeface="Arial" panose="020B0604020202020204" pitchFamily="34" charset="0"/>
              <a:buChar char="•"/>
            </a:pPr>
            <a:r>
              <a:rPr lang="en-US" sz="2400" dirty="0"/>
              <a:t> Note that the test bench ( </a:t>
            </a:r>
            <a:r>
              <a:rPr lang="en-US" sz="2400" dirty="0" err="1"/>
              <a:t>t_Simple</a:t>
            </a:r>
            <a:r>
              <a:rPr lang="en-US" sz="2400" dirty="0"/>
              <a:t>_ </a:t>
            </a:r>
            <a:r>
              <a:rPr lang="en-US" sz="2400" dirty="0" err="1"/>
              <a:t>Circuit_prop_delay</a:t>
            </a:r>
            <a:r>
              <a:rPr lang="en-US" sz="2400" dirty="0"/>
              <a:t> ) has no input or output ports, because it does not interact with its environment.</a:t>
            </a:r>
          </a:p>
          <a:p>
            <a:pPr algn="just"/>
            <a:endParaRPr lang="en-US" sz="2400" dirty="0"/>
          </a:p>
          <a:p>
            <a:pPr marL="342900" indent="-342900" algn="just">
              <a:buFont typeface="Arial" panose="020B0604020202020204" pitchFamily="34" charset="0"/>
              <a:buChar char="•"/>
            </a:pPr>
            <a:r>
              <a:rPr lang="en-US" sz="2400" dirty="0"/>
              <a:t> In general, we prefer to name the test bench with the prefix t_ concatenated with the name of the module that is to be tested by the test bench, but that choice is left to the designer.</a:t>
            </a:r>
            <a:endParaRPr lang="en-IN" sz="2400" dirty="0"/>
          </a:p>
        </p:txBody>
      </p:sp>
    </p:spTree>
    <p:extLst>
      <p:ext uri="{BB962C8B-B14F-4D97-AF65-F5344CB8AC3E}">
        <p14:creationId xmlns:p14="http://schemas.microsoft.com/office/powerpoint/2010/main" val="6589891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108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0" y="1629000"/>
            <a:ext cx="933949" cy="231453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194197" y="3433480"/>
            <a:ext cx="1800000" cy="307777"/>
          </a:xfrm>
          <a:prstGeom prst="rect">
            <a:avLst/>
          </a:prstGeom>
          <a:noFill/>
        </p:spPr>
        <p:txBody>
          <a:bodyPr wrap="square" rtlCol="0">
            <a:spAutoFit/>
          </a:bodyPr>
          <a:lstStyle/>
          <a:p>
            <a:r>
              <a:rPr lang="en-US" sz="1400" dirty="0"/>
              <a:t>    </a:t>
            </a:r>
            <a:r>
              <a:rPr lang="en-US" sz="1400" dirty="0">
                <a:solidFill>
                  <a:schemeClr val="bg1"/>
                </a:solidFill>
              </a:rPr>
              <a:t>Dept of CSE</a:t>
            </a:r>
          </a:p>
        </p:txBody>
      </p:sp>
      <p:sp>
        <p:nvSpPr>
          <p:cNvPr id="14" name="TextBox 13">
            <a:extLst>
              <a:ext uri="{FF2B5EF4-FFF2-40B4-BE49-F238E27FC236}">
                <a16:creationId xmlns:a16="http://schemas.microsoft.com/office/drawing/2014/main" id="{D8F0AAEC-AE91-34A7-FA5A-E4B6FDE92812}"/>
              </a:ext>
            </a:extLst>
          </p:cNvPr>
          <p:cNvSpPr txBox="1"/>
          <p:nvPr/>
        </p:nvSpPr>
        <p:spPr>
          <a:xfrm>
            <a:off x="1918694" y="318542"/>
            <a:ext cx="6194612" cy="523220"/>
          </a:xfrm>
          <a:prstGeom prst="rect">
            <a:avLst/>
          </a:prstGeom>
          <a:noFill/>
        </p:spPr>
        <p:txBody>
          <a:bodyPr wrap="square">
            <a:spAutoFit/>
          </a:bodyPr>
          <a:lstStyle/>
          <a:p>
            <a:r>
              <a:rPr lang="en-IN" sz="2800" b="1" dirty="0">
                <a:solidFill>
                  <a:srgbClr val="FF0000"/>
                </a:solidFill>
              </a:rPr>
              <a:t>Test bench with example</a:t>
            </a:r>
          </a:p>
        </p:txBody>
      </p:sp>
      <p:pic>
        <p:nvPicPr>
          <p:cNvPr id="16" name="Picture 15">
            <a:extLst>
              <a:ext uri="{FF2B5EF4-FFF2-40B4-BE49-F238E27FC236}">
                <a16:creationId xmlns:a16="http://schemas.microsoft.com/office/drawing/2014/main" id="{F70372E1-6EA0-E9D1-9F39-607C5F0E2A06}"/>
              </a:ext>
            </a:extLst>
          </p:cNvPr>
          <p:cNvPicPr>
            <a:picLocks noChangeAspect="1"/>
          </p:cNvPicPr>
          <p:nvPr/>
        </p:nvPicPr>
        <p:blipFill>
          <a:blip r:embed="rId3"/>
          <a:stretch>
            <a:fillRect/>
          </a:stretch>
        </p:blipFill>
        <p:spPr>
          <a:xfrm>
            <a:off x="1452870" y="1049017"/>
            <a:ext cx="7249890" cy="4759961"/>
          </a:xfrm>
          <a:prstGeom prst="rect">
            <a:avLst/>
          </a:prstGeom>
        </p:spPr>
      </p:pic>
      <p:pic>
        <p:nvPicPr>
          <p:cNvPr id="20" name="Picture 19">
            <a:extLst>
              <a:ext uri="{FF2B5EF4-FFF2-40B4-BE49-F238E27FC236}">
                <a16:creationId xmlns:a16="http://schemas.microsoft.com/office/drawing/2014/main" id="{D5041E08-F9B4-2AA6-1210-2706E8739EAA}"/>
              </a:ext>
            </a:extLst>
          </p:cNvPr>
          <p:cNvPicPr>
            <a:picLocks noChangeAspect="1"/>
          </p:cNvPicPr>
          <p:nvPr/>
        </p:nvPicPr>
        <p:blipFill>
          <a:blip r:embed="rId4"/>
          <a:stretch>
            <a:fillRect/>
          </a:stretch>
        </p:blipFill>
        <p:spPr>
          <a:xfrm>
            <a:off x="5376000" y="3403271"/>
            <a:ext cx="5927428" cy="2612962"/>
          </a:xfrm>
          <a:prstGeom prst="rect">
            <a:avLst/>
          </a:prstGeom>
        </p:spPr>
      </p:pic>
    </p:spTree>
    <p:extLst>
      <p:ext uri="{BB962C8B-B14F-4D97-AF65-F5344CB8AC3E}">
        <p14:creationId xmlns:p14="http://schemas.microsoft.com/office/powerpoint/2010/main" val="32377549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108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0" y="1629000"/>
            <a:ext cx="933949" cy="231453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194197" y="3433480"/>
            <a:ext cx="1800000" cy="307777"/>
          </a:xfrm>
          <a:prstGeom prst="rect">
            <a:avLst/>
          </a:prstGeom>
          <a:noFill/>
        </p:spPr>
        <p:txBody>
          <a:bodyPr wrap="square" rtlCol="0">
            <a:spAutoFit/>
          </a:bodyPr>
          <a:lstStyle/>
          <a:p>
            <a:r>
              <a:rPr lang="en-US" sz="1400" dirty="0"/>
              <a:t>    </a:t>
            </a:r>
            <a:r>
              <a:rPr lang="en-US" sz="1400" dirty="0">
                <a:solidFill>
                  <a:schemeClr val="bg1"/>
                </a:solidFill>
              </a:rPr>
              <a:t>Dept of CSE</a:t>
            </a:r>
          </a:p>
        </p:txBody>
      </p:sp>
      <p:pic>
        <p:nvPicPr>
          <p:cNvPr id="3" name="Picture 2">
            <a:extLst>
              <a:ext uri="{FF2B5EF4-FFF2-40B4-BE49-F238E27FC236}">
                <a16:creationId xmlns:a16="http://schemas.microsoft.com/office/drawing/2014/main" id="{B8DE1C4F-CF9C-2AC7-3361-1A159ADAB39C}"/>
              </a:ext>
            </a:extLst>
          </p:cNvPr>
          <p:cNvPicPr>
            <a:picLocks noChangeAspect="1"/>
          </p:cNvPicPr>
          <p:nvPr/>
        </p:nvPicPr>
        <p:blipFill>
          <a:blip r:embed="rId3"/>
          <a:stretch>
            <a:fillRect/>
          </a:stretch>
        </p:blipFill>
        <p:spPr>
          <a:xfrm>
            <a:off x="2251191" y="777485"/>
            <a:ext cx="5760000" cy="2032740"/>
          </a:xfrm>
          <a:prstGeom prst="rect">
            <a:avLst/>
          </a:prstGeom>
        </p:spPr>
      </p:pic>
      <p:sp>
        <p:nvSpPr>
          <p:cNvPr id="11" name="TextBox 10">
            <a:extLst>
              <a:ext uri="{FF2B5EF4-FFF2-40B4-BE49-F238E27FC236}">
                <a16:creationId xmlns:a16="http://schemas.microsoft.com/office/drawing/2014/main" id="{C2013E57-16C2-6A4E-5824-0302CF132054}"/>
              </a:ext>
            </a:extLst>
          </p:cNvPr>
          <p:cNvSpPr txBox="1"/>
          <p:nvPr/>
        </p:nvSpPr>
        <p:spPr>
          <a:xfrm>
            <a:off x="1776000" y="364334"/>
            <a:ext cx="6194612" cy="523220"/>
          </a:xfrm>
          <a:prstGeom prst="rect">
            <a:avLst/>
          </a:prstGeom>
          <a:noFill/>
        </p:spPr>
        <p:txBody>
          <a:bodyPr wrap="square">
            <a:spAutoFit/>
          </a:bodyPr>
          <a:lstStyle/>
          <a:p>
            <a:r>
              <a:rPr lang="en-IN" sz="2800" b="1" dirty="0">
                <a:solidFill>
                  <a:srgbClr val="FF0000"/>
                </a:solidFill>
              </a:rPr>
              <a:t>Boolean Expressions </a:t>
            </a:r>
          </a:p>
        </p:txBody>
      </p:sp>
      <p:sp>
        <p:nvSpPr>
          <p:cNvPr id="13" name="TextBox 12">
            <a:extLst>
              <a:ext uri="{FF2B5EF4-FFF2-40B4-BE49-F238E27FC236}">
                <a16:creationId xmlns:a16="http://schemas.microsoft.com/office/drawing/2014/main" id="{8D5C0EE3-8C19-2D37-B188-946E36C377D8}"/>
              </a:ext>
            </a:extLst>
          </p:cNvPr>
          <p:cNvSpPr txBox="1"/>
          <p:nvPr/>
        </p:nvSpPr>
        <p:spPr>
          <a:xfrm>
            <a:off x="1444547" y="2889876"/>
            <a:ext cx="9650479" cy="3046988"/>
          </a:xfrm>
          <a:prstGeom prst="rect">
            <a:avLst/>
          </a:prstGeom>
          <a:noFill/>
        </p:spPr>
        <p:txBody>
          <a:bodyPr wrap="square">
            <a:spAutoFit/>
          </a:bodyPr>
          <a:lstStyle/>
          <a:p>
            <a:pPr marL="342900" indent="-342900">
              <a:buFont typeface="Arial" panose="020B0604020202020204" pitchFamily="34" charset="0"/>
              <a:buChar char="•"/>
            </a:pPr>
            <a:r>
              <a:rPr lang="en-US" sz="2400" dirty="0"/>
              <a:t>Boolean equations describing combinational logic are specified in Verilog with a continuous assignment statement consisting of the keyword assign followed by a Boolean expression. </a:t>
            </a:r>
          </a:p>
          <a:p>
            <a:pPr marL="342900" indent="-342900">
              <a:buFont typeface="Arial" panose="020B0604020202020204" pitchFamily="34" charset="0"/>
              <a:buChar char="•"/>
            </a:pPr>
            <a:r>
              <a:rPr lang="en-US" sz="2400" dirty="0"/>
              <a:t>To distinguish arithmetic operators from logical operators, Verilog uses the symbols (&amp;), (/), and (&amp;) for AND, OR, and NOT (complement), respectively. </a:t>
            </a:r>
          </a:p>
          <a:p>
            <a:pPr marL="342900" indent="-342900">
              <a:buFont typeface="Arial" panose="020B0604020202020204" pitchFamily="34" charset="0"/>
              <a:buChar char="•"/>
            </a:pPr>
            <a:r>
              <a:rPr lang="en-US" sz="2400" dirty="0"/>
              <a:t>Thus, to describe the simple circuit of Fig.  with a Boolean expression, we use the statement </a:t>
            </a:r>
            <a:endParaRPr lang="en-IN" sz="2400" dirty="0"/>
          </a:p>
        </p:txBody>
      </p:sp>
      <p:pic>
        <p:nvPicPr>
          <p:cNvPr id="12" name="Picture 11">
            <a:extLst>
              <a:ext uri="{FF2B5EF4-FFF2-40B4-BE49-F238E27FC236}">
                <a16:creationId xmlns:a16="http://schemas.microsoft.com/office/drawing/2014/main" id="{B5A5C317-70D6-7FA0-7F11-F2CABBCE7A38}"/>
              </a:ext>
            </a:extLst>
          </p:cNvPr>
          <p:cNvPicPr>
            <a:picLocks noChangeAspect="1"/>
          </p:cNvPicPr>
          <p:nvPr/>
        </p:nvPicPr>
        <p:blipFill>
          <a:blip r:embed="rId4"/>
          <a:stretch>
            <a:fillRect/>
          </a:stretch>
        </p:blipFill>
        <p:spPr>
          <a:xfrm>
            <a:off x="4296000" y="5646007"/>
            <a:ext cx="4813886" cy="904666"/>
          </a:xfrm>
          <a:prstGeom prst="rect">
            <a:avLst/>
          </a:prstGeom>
        </p:spPr>
      </p:pic>
    </p:spTree>
    <p:extLst>
      <p:ext uri="{BB962C8B-B14F-4D97-AF65-F5344CB8AC3E}">
        <p14:creationId xmlns:p14="http://schemas.microsoft.com/office/powerpoint/2010/main" val="16987291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144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1" y="1474470"/>
            <a:ext cx="933949" cy="231453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28548" y="3428998"/>
            <a:ext cx="1800000"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B1D20145-9F51-1F1F-FE03-FF4A130AE3DB}"/>
              </a:ext>
            </a:extLst>
          </p:cNvPr>
          <p:cNvSpPr txBox="1"/>
          <p:nvPr/>
        </p:nvSpPr>
        <p:spPr>
          <a:xfrm>
            <a:off x="1734994" y="447436"/>
            <a:ext cx="9364548" cy="1938992"/>
          </a:xfrm>
          <a:prstGeom prst="rect">
            <a:avLst/>
          </a:prstGeom>
          <a:noFill/>
        </p:spPr>
        <p:txBody>
          <a:bodyPr wrap="square">
            <a:spAutoFit/>
          </a:bodyPr>
          <a:lstStyle/>
          <a:p>
            <a:r>
              <a:rPr lang="en-US" sz="2400" dirty="0">
                <a:solidFill>
                  <a:srgbClr val="FF0000"/>
                </a:solidFill>
              </a:rPr>
              <a:t>HDL Example </a:t>
            </a:r>
            <a:r>
              <a:rPr lang="en-US" sz="2400" dirty="0"/>
              <a:t>describes a circuit that is specified with the following two Boolean expressions:</a:t>
            </a:r>
          </a:p>
          <a:p>
            <a:endParaRPr lang="en-US" sz="2400" dirty="0"/>
          </a:p>
          <a:p>
            <a:r>
              <a:rPr lang="en-US" sz="2400" dirty="0"/>
              <a:t>The equations specify how the logic values E and F are determined by the values of A, B, C, and D . </a:t>
            </a:r>
            <a:endParaRPr lang="en-IN" sz="2400" dirty="0"/>
          </a:p>
        </p:txBody>
      </p:sp>
      <p:pic>
        <p:nvPicPr>
          <p:cNvPr id="12" name="Picture 11">
            <a:extLst>
              <a:ext uri="{FF2B5EF4-FFF2-40B4-BE49-F238E27FC236}">
                <a16:creationId xmlns:a16="http://schemas.microsoft.com/office/drawing/2014/main" id="{F4849DFD-6DED-D02B-2C9D-D5569C3B8444}"/>
              </a:ext>
            </a:extLst>
          </p:cNvPr>
          <p:cNvPicPr>
            <a:picLocks noChangeAspect="1"/>
          </p:cNvPicPr>
          <p:nvPr/>
        </p:nvPicPr>
        <p:blipFill>
          <a:blip r:embed="rId3"/>
          <a:stretch>
            <a:fillRect/>
          </a:stretch>
        </p:blipFill>
        <p:spPr>
          <a:xfrm>
            <a:off x="2856000" y="909000"/>
            <a:ext cx="2160000" cy="667225"/>
          </a:xfrm>
          <a:prstGeom prst="rect">
            <a:avLst/>
          </a:prstGeom>
        </p:spPr>
      </p:pic>
      <p:pic>
        <p:nvPicPr>
          <p:cNvPr id="14" name="Picture 13">
            <a:extLst>
              <a:ext uri="{FF2B5EF4-FFF2-40B4-BE49-F238E27FC236}">
                <a16:creationId xmlns:a16="http://schemas.microsoft.com/office/drawing/2014/main" id="{25A3C891-0AF7-B88B-E6F8-4EF5F56587FA}"/>
              </a:ext>
            </a:extLst>
          </p:cNvPr>
          <p:cNvPicPr>
            <a:picLocks noChangeAspect="1"/>
          </p:cNvPicPr>
          <p:nvPr/>
        </p:nvPicPr>
        <p:blipFill>
          <a:blip r:embed="rId4"/>
          <a:stretch>
            <a:fillRect/>
          </a:stretch>
        </p:blipFill>
        <p:spPr>
          <a:xfrm>
            <a:off x="1974671" y="2816121"/>
            <a:ext cx="7114314" cy="2955449"/>
          </a:xfrm>
          <a:prstGeom prst="rect">
            <a:avLst/>
          </a:prstGeom>
        </p:spPr>
      </p:pic>
    </p:spTree>
    <p:extLst>
      <p:ext uri="{BB962C8B-B14F-4D97-AF65-F5344CB8AC3E}">
        <p14:creationId xmlns:p14="http://schemas.microsoft.com/office/powerpoint/2010/main" val="31816828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108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49025" y="1422245"/>
            <a:ext cx="933949" cy="231453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122923" y="3428998"/>
            <a:ext cx="1800000" cy="307777"/>
          </a:xfrm>
          <a:prstGeom prst="rect">
            <a:avLst/>
          </a:prstGeom>
          <a:noFill/>
        </p:spPr>
        <p:txBody>
          <a:bodyPr wrap="square" rtlCol="0">
            <a:spAutoFit/>
          </a:bodyPr>
          <a:lstStyle/>
          <a:p>
            <a:r>
              <a:rPr lang="en-US" sz="1400" dirty="0"/>
              <a:t>    </a:t>
            </a:r>
            <a:r>
              <a:rPr lang="en-US" sz="1400" dirty="0">
                <a:solidFill>
                  <a:schemeClr val="bg1"/>
                </a:solidFill>
              </a:rPr>
              <a:t>Dept of CSE</a:t>
            </a:r>
          </a:p>
        </p:txBody>
      </p:sp>
      <p:sp>
        <p:nvSpPr>
          <p:cNvPr id="9" name="TextBox 8">
            <a:extLst>
              <a:ext uri="{FF2B5EF4-FFF2-40B4-BE49-F238E27FC236}">
                <a16:creationId xmlns:a16="http://schemas.microsoft.com/office/drawing/2014/main" id="{E627FEA4-FD9D-C585-B2D3-40397BA63F6F}"/>
              </a:ext>
            </a:extLst>
          </p:cNvPr>
          <p:cNvSpPr txBox="1"/>
          <p:nvPr/>
        </p:nvSpPr>
        <p:spPr>
          <a:xfrm>
            <a:off x="2136000" y="189000"/>
            <a:ext cx="6109446" cy="584775"/>
          </a:xfrm>
          <a:prstGeom prst="rect">
            <a:avLst/>
          </a:prstGeom>
          <a:noFill/>
        </p:spPr>
        <p:txBody>
          <a:bodyPr wrap="square">
            <a:spAutoFit/>
          </a:bodyPr>
          <a:lstStyle/>
          <a:p>
            <a:r>
              <a:rPr lang="en-IN" sz="3200" b="1" i="0" u="none" strike="noStrike" baseline="0" dirty="0">
                <a:solidFill>
                  <a:srgbClr val="00AEF0"/>
                </a:solidFill>
                <a:latin typeface="StoneSansStd-Bold"/>
              </a:rPr>
              <a:t>User-Defined Primitives</a:t>
            </a:r>
            <a:endParaRPr lang="en-IN" sz="3200" dirty="0"/>
          </a:p>
        </p:txBody>
      </p:sp>
      <p:sp>
        <p:nvSpPr>
          <p:cNvPr id="12" name="TextBox 11">
            <a:extLst>
              <a:ext uri="{FF2B5EF4-FFF2-40B4-BE49-F238E27FC236}">
                <a16:creationId xmlns:a16="http://schemas.microsoft.com/office/drawing/2014/main" id="{5030AEC7-18B8-19A2-6C32-CE934DED3683}"/>
              </a:ext>
            </a:extLst>
          </p:cNvPr>
          <p:cNvSpPr txBox="1"/>
          <p:nvPr/>
        </p:nvSpPr>
        <p:spPr>
          <a:xfrm>
            <a:off x="1362311" y="773775"/>
            <a:ext cx="9907720" cy="5262979"/>
          </a:xfrm>
          <a:prstGeom prst="rect">
            <a:avLst/>
          </a:prstGeom>
          <a:noFill/>
        </p:spPr>
        <p:txBody>
          <a:bodyPr wrap="square">
            <a:spAutoFit/>
          </a:bodyPr>
          <a:lstStyle/>
          <a:p>
            <a:pPr marL="285750" indent="-285750" algn="just">
              <a:buFont typeface="Arial" panose="020B0604020202020204" pitchFamily="34" charset="0"/>
              <a:buChar char="•"/>
            </a:pPr>
            <a:r>
              <a:rPr lang="en-US" sz="2400" b="0" i="0" u="none" strike="noStrike" baseline="0" dirty="0">
                <a:latin typeface="TimesTenLTStd-Roman"/>
              </a:rPr>
              <a:t>The logic gates used in Verilog descriptions with keywords </a:t>
            </a:r>
            <a:r>
              <a:rPr lang="en-US" sz="2400" b="1" i="0" u="none" strike="noStrike" baseline="0" dirty="0">
                <a:latin typeface="TimesTenLTStd-Bold"/>
              </a:rPr>
              <a:t>and, or, </a:t>
            </a:r>
            <a:r>
              <a:rPr lang="en-US" sz="2400" b="0" i="0" u="none" strike="noStrike" baseline="0" dirty="0">
                <a:latin typeface="TimesTenLTStd-Roman"/>
              </a:rPr>
              <a:t>etc., are defined by the system and are referred to as </a:t>
            </a:r>
            <a:r>
              <a:rPr lang="en-US" sz="2400" b="0" i="1" u="none" strike="noStrike" baseline="0" dirty="0">
                <a:latin typeface="TimesTenLTStd-Italic"/>
              </a:rPr>
              <a:t>system primitives. </a:t>
            </a:r>
          </a:p>
          <a:p>
            <a:pPr marL="285750" indent="-285750" algn="just">
              <a:buFont typeface="Arial" panose="020B0604020202020204" pitchFamily="34" charset="0"/>
              <a:buChar char="•"/>
            </a:pPr>
            <a:endParaRPr lang="en-US" sz="2400" b="0" i="1" u="none" strike="noStrike" baseline="0" dirty="0">
              <a:latin typeface="TimesTenLTStd-Italic"/>
            </a:endParaRPr>
          </a:p>
          <a:p>
            <a:pPr marL="285750" indent="-285750" algn="just">
              <a:buFont typeface="Arial" panose="020B0604020202020204" pitchFamily="34" charset="0"/>
              <a:buChar char="•"/>
            </a:pPr>
            <a:r>
              <a:rPr lang="en-US" sz="2400" b="0" i="0" u="none" strike="noStrike" baseline="0" dirty="0">
                <a:latin typeface="TimesTenLTStd-Roman"/>
              </a:rPr>
              <a:t>The user can create additional primitives by defining them in tabular form. These types of circuits are referred to as </a:t>
            </a:r>
            <a:r>
              <a:rPr lang="en-US" sz="2400" b="0" i="1" u="none" strike="noStrike" baseline="0" dirty="0">
                <a:solidFill>
                  <a:schemeClr val="accent1">
                    <a:lumMod val="75000"/>
                  </a:schemeClr>
                </a:solidFill>
                <a:latin typeface="TimesTenLTStd-Italic"/>
              </a:rPr>
              <a:t>user-defined primitives </a:t>
            </a:r>
            <a:r>
              <a:rPr lang="en-US" sz="2400" b="0" i="0" u="none" strike="noStrike" baseline="0" dirty="0">
                <a:solidFill>
                  <a:schemeClr val="accent1">
                    <a:lumMod val="75000"/>
                  </a:schemeClr>
                </a:solidFill>
                <a:latin typeface="TimesTenLTStd-Roman"/>
              </a:rPr>
              <a:t>(UDPs).</a:t>
            </a:r>
          </a:p>
          <a:p>
            <a:pPr marL="285750" indent="-285750" algn="just">
              <a:buFont typeface="Arial" panose="020B0604020202020204" pitchFamily="34" charset="0"/>
              <a:buChar char="•"/>
            </a:pPr>
            <a:endParaRPr lang="en-US" sz="2400" b="0" i="0" u="none" strike="noStrike" baseline="0" dirty="0">
              <a:solidFill>
                <a:schemeClr val="accent1">
                  <a:lumMod val="75000"/>
                </a:schemeClr>
              </a:solidFill>
              <a:latin typeface="TimesTenLTStd-Roman"/>
            </a:endParaRPr>
          </a:p>
          <a:p>
            <a:pPr marL="285750" indent="-285750" algn="just">
              <a:buFont typeface="Arial" panose="020B0604020202020204" pitchFamily="34" charset="0"/>
              <a:buChar char="•"/>
            </a:pPr>
            <a:r>
              <a:rPr lang="en-US" sz="2400" b="0" i="0" u="none" strike="noStrike" baseline="0" dirty="0">
                <a:latin typeface="TimesTenLTStd-Roman"/>
              </a:rPr>
              <a:t>One way of specifying a digital circuit in tabular form is by means of a truth table. </a:t>
            </a:r>
          </a:p>
          <a:p>
            <a:pPr marL="285750" indent="-285750" algn="just">
              <a:buFont typeface="Arial" panose="020B0604020202020204" pitchFamily="34" charset="0"/>
              <a:buChar char="•"/>
            </a:pPr>
            <a:endParaRPr lang="en-US" sz="2400" dirty="0">
              <a:latin typeface="TimesTenLTStd-Roman"/>
            </a:endParaRPr>
          </a:p>
          <a:p>
            <a:pPr marL="285750" indent="-285750" algn="just">
              <a:buFont typeface="Arial" panose="020B0604020202020204" pitchFamily="34" charset="0"/>
              <a:buChar char="•"/>
            </a:pPr>
            <a:r>
              <a:rPr lang="en-US" sz="2400" b="0" i="0" u="none" strike="noStrike" baseline="0" dirty="0">
                <a:latin typeface="TimesTenLTStd-Roman"/>
              </a:rPr>
              <a:t>UDP</a:t>
            </a:r>
            <a:r>
              <a:rPr lang="en-US" sz="2400" dirty="0">
                <a:latin typeface="TimesTenLTStd-Roman"/>
              </a:rPr>
              <a:t> </a:t>
            </a:r>
            <a:r>
              <a:rPr lang="en-US" sz="2400" b="0" i="0" u="none" strike="noStrike" baseline="0" dirty="0">
                <a:latin typeface="TimesTenLTStd-Roman"/>
              </a:rPr>
              <a:t>descriptions do not use the keyword pair </a:t>
            </a:r>
            <a:r>
              <a:rPr lang="en-US" sz="2400" b="1" i="0" u="none" strike="noStrike" baseline="0" dirty="0">
                <a:solidFill>
                  <a:schemeClr val="accent1">
                    <a:lumMod val="75000"/>
                  </a:schemeClr>
                </a:solidFill>
                <a:latin typeface="TimesTenLTStd-Bold"/>
              </a:rPr>
              <a:t>module </a:t>
            </a:r>
            <a:r>
              <a:rPr lang="en-US" sz="2400" b="0" i="0" u="none" strike="noStrike" baseline="0" dirty="0">
                <a:solidFill>
                  <a:schemeClr val="accent1">
                    <a:lumMod val="75000"/>
                  </a:schemeClr>
                </a:solidFill>
                <a:latin typeface="TimesTenLTStd-Roman"/>
              </a:rPr>
              <a:t>. . . </a:t>
            </a:r>
            <a:r>
              <a:rPr lang="en-US" sz="2400" b="1" i="0" u="none" strike="noStrike" baseline="0" dirty="0" err="1">
                <a:solidFill>
                  <a:schemeClr val="accent1">
                    <a:lumMod val="75000"/>
                  </a:schemeClr>
                </a:solidFill>
                <a:latin typeface="TimesTenLTStd-Bold"/>
              </a:rPr>
              <a:t>endmodule</a:t>
            </a:r>
            <a:r>
              <a:rPr lang="en-US" sz="2400" b="1" i="0" u="none" strike="noStrike" baseline="0" dirty="0">
                <a:latin typeface="TimesTenLTStd-Bold"/>
              </a:rPr>
              <a:t>. </a:t>
            </a:r>
          </a:p>
          <a:p>
            <a:pPr marL="285750" indent="-285750" algn="just">
              <a:buFont typeface="Arial" panose="020B0604020202020204" pitchFamily="34" charset="0"/>
              <a:buChar char="•"/>
            </a:pPr>
            <a:endParaRPr lang="en-US" sz="2400" b="1" dirty="0">
              <a:latin typeface="TimesTenLTStd-Bold"/>
            </a:endParaRPr>
          </a:p>
          <a:p>
            <a:pPr marL="285750" indent="-285750" algn="just">
              <a:buFont typeface="Arial" panose="020B0604020202020204" pitchFamily="34" charset="0"/>
              <a:buChar char="•"/>
            </a:pPr>
            <a:r>
              <a:rPr lang="en-US" sz="2400" b="0" i="0" u="none" strike="noStrike" baseline="0" dirty="0">
                <a:latin typeface="TimesTenLTStd-Roman"/>
              </a:rPr>
              <a:t>Instead, they are declared with the keyword pair </a:t>
            </a:r>
            <a:r>
              <a:rPr lang="en-US" sz="2400" b="1" i="0" u="none" strike="noStrike" baseline="0" dirty="0">
                <a:solidFill>
                  <a:schemeClr val="accent1">
                    <a:lumMod val="75000"/>
                  </a:schemeClr>
                </a:solidFill>
                <a:latin typeface="TimesTenLTStd-Bold"/>
              </a:rPr>
              <a:t>primitive </a:t>
            </a:r>
            <a:r>
              <a:rPr lang="en-US" sz="2400" b="0" i="0" u="none" strike="noStrike" baseline="0" dirty="0">
                <a:solidFill>
                  <a:schemeClr val="accent1">
                    <a:lumMod val="75000"/>
                  </a:schemeClr>
                </a:solidFill>
                <a:latin typeface="TimesTenLTStd-Roman"/>
              </a:rPr>
              <a:t>. . . </a:t>
            </a:r>
            <a:r>
              <a:rPr lang="en-US" sz="2400" b="1" i="0" u="none" strike="noStrike" baseline="0" dirty="0" err="1">
                <a:solidFill>
                  <a:schemeClr val="accent1">
                    <a:lumMod val="75000"/>
                  </a:schemeClr>
                </a:solidFill>
                <a:latin typeface="TimesTenLTStd-Bold"/>
              </a:rPr>
              <a:t>endprimitive</a:t>
            </a:r>
            <a:r>
              <a:rPr lang="en-US" sz="2400" b="1" i="0" u="none" strike="noStrike" baseline="0" dirty="0">
                <a:solidFill>
                  <a:schemeClr val="accent1">
                    <a:lumMod val="75000"/>
                  </a:schemeClr>
                </a:solidFill>
                <a:latin typeface="TimesTenLTStd-Bold"/>
              </a:rPr>
              <a:t>. </a:t>
            </a:r>
          </a:p>
          <a:p>
            <a:pPr marL="285750" indent="-285750" algn="just">
              <a:buFont typeface="Arial" panose="020B0604020202020204" pitchFamily="34" charset="0"/>
              <a:buChar char="•"/>
            </a:pPr>
            <a:endParaRPr lang="en-US" sz="2400" b="1" dirty="0">
              <a:latin typeface="TimesTenLTStd-Bold"/>
            </a:endParaRPr>
          </a:p>
          <a:p>
            <a:pPr marL="285750" indent="-285750" algn="just">
              <a:buFont typeface="Arial" panose="020B0604020202020204" pitchFamily="34" charset="0"/>
              <a:buChar char="•"/>
            </a:pPr>
            <a:r>
              <a:rPr lang="en-US" sz="2400" b="0" i="0" u="none" strike="noStrike" baseline="0" dirty="0">
                <a:latin typeface="TimesTenLTStd-Roman"/>
              </a:rPr>
              <a:t>The best way to demonstrate a UDP declaration is by means of an example.</a:t>
            </a:r>
            <a:endParaRPr lang="en-IN" sz="2400" dirty="0"/>
          </a:p>
        </p:txBody>
      </p:sp>
    </p:spTree>
    <p:extLst>
      <p:ext uri="{BB962C8B-B14F-4D97-AF65-F5344CB8AC3E}">
        <p14:creationId xmlns:p14="http://schemas.microsoft.com/office/powerpoint/2010/main" val="17129282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1149005"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707709" y="0"/>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1" y="1474470"/>
            <a:ext cx="933949" cy="231453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28548" y="3428998"/>
            <a:ext cx="1800000" cy="276999"/>
          </a:xfrm>
          <a:prstGeom prst="rect">
            <a:avLst/>
          </a:prstGeom>
          <a:noFill/>
        </p:spPr>
        <p:txBody>
          <a:bodyPr wrap="square" rtlCol="0">
            <a:spAutoFit/>
          </a:bodyPr>
          <a:lstStyle/>
          <a:p>
            <a:r>
              <a:rPr lang="en-US" sz="1200" dirty="0"/>
              <a:t>    </a:t>
            </a:r>
            <a:r>
              <a:rPr lang="en-US" sz="1200" dirty="0">
                <a:solidFill>
                  <a:schemeClr val="bg1"/>
                </a:solidFill>
              </a:rPr>
              <a:t>Dept of CSE</a:t>
            </a:r>
          </a:p>
        </p:txBody>
      </p:sp>
      <p:sp>
        <p:nvSpPr>
          <p:cNvPr id="9" name="TextBox 8">
            <a:extLst>
              <a:ext uri="{FF2B5EF4-FFF2-40B4-BE49-F238E27FC236}">
                <a16:creationId xmlns:a16="http://schemas.microsoft.com/office/drawing/2014/main" id="{B843660B-4D30-1F8E-74FA-94C69755B358}"/>
              </a:ext>
            </a:extLst>
          </p:cNvPr>
          <p:cNvSpPr txBox="1"/>
          <p:nvPr/>
        </p:nvSpPr>
        <p:spPr>
          <a:xfrm>
            <a:off x="1504342" y="189000"/>
            <a:ext cx="9922922" cy="6370975"/>
          </a:xfrm>
          <a:prstGeom prst="rect">
            <a:avLst/>
          </a:prstGeom>
          <a:noFill/>
        </p:spPr>
        <p:txBody>
          <a:bodyPr wrap="square">
            <a:spAutoFit/>
          </a:bodyPr>
          <a:lstStyle/>
          <a:p>
            <a:pPr algn="just"/>
            <a:r>
              <a:rPr lang="en-US" sz="2400" b="0" i="0" u="none" strike="noStrike" baseline="0" dirty="0">
                <a:solidFill>
                  <a:srgbClr val="FF0000"/>
                </a:solidFill>
                <a:latin typeface="TimesTenLTStd-Roman"/>
              </a:rPr>
              <a:t>HDL Example  defines a UDP with a truth table. It proceeds according to the</a:t>
            </a:r>
          </a:p>
          <a:p>
            <a:pPr algn="just"/>
            <a:r>
              <a:rPr lang="en-IN" sz="2400" b="0" i="0" u="none" strike="noStrike" baseline="0" dirty="0">
                <a:solidFill>
                  <a:srgbClr val="FF0000"/>
                </a:solidFill>
                <a:latin typeface="TimesTenLTStd-Roman"/>
              </a:rPr>
              <a:t>following general rules:</a:t>
            </a:r>
          </a:p>
          <a:p>
            <a:pPr algn="just"/>
            <a:r>
              <a:rPr lang="en-US" sz="2400" b="0" i="0" u="none" strike="noStrike" baseline="0" dirty="0">
                <a:latin typeface="Times-Roman"/>
              </a:rPr>
              <a:t>• It is declared with the keyword </a:t>
            </a:r>
            <a:r>
              <a:rPr lang="en-US" sz="2400" b="1" i="0" u="none" strike="noStrike" baseline="0" dirty="0">
                <a:latin typeface="Times-Bold"/>
              </a:rPr>
              <a:t>primitive</a:t>
            </a:r>
            <a:r>
              <a:rPr lang="en-US" sz="2400" b="0" i="0" u="none" strike="noStrike" baseline="0" dirty="0">
                <a:latin typeface="Times-Roman"/>
              </a:rPr>
              <a:t>, followed by a name and port list.</a:t>
            </a:r>
          </a:p>
          <a:p>
            <a:pPr algn="just"/>
            <a:endParaRPr lang="en-US" sz="2400" b="0" i="0" u="none" strike="noStrike" baseline="0" dirty="0">
              <a:latin typeface="Times-Roman"/>
            </a:endParaRPr>
          </a:p>
          <a:p>
            <a:pPr algn="just"/>
            <a:r>
              <a:rPr lang="en-US" sz="2400" b="0" i="0" u="none" strike="noStrike" baseline="0" dirty="0">
                <a:latin typeface="Times-Roman"/>
              </a:rPr>
              <a:t>• There can be only one output, and it must be listed first in the port list and declared </a:t>
            </a:r>
            <a:r>
              <a:rPr lang="en-IN" sz="2400" b="0" i="0" u="none" strike="noStrike" baseline="0" dirty="0">
                <a:latin typeface="Times-Roman"/>
              </a:rPr>
              <a:t>with keyword </a:t>
            </a:r>
            <a:r>
              <a:rPr lang="en-IN" sz="2400" b="1" i="0" u="none" strike="noStrike" baseline="0" dirty="0">
                <a:latin typeface="Times-Bold"/>
              </a:rPr>
              <a:t>output</a:t>
            </a:r>
            <a:r>
              <a:rPr lang="en-IN" sz="2400" b="0" i="0" u="none" strike="noStrike" baseline="0" dirty="0">
                <a:latin typeface="Times-Roman"/>
              </a:rPr>
              <a:t>.</a:t>
            </a:r>
          </a:p>
          <a:p>
            <a:pPr algn="just"/>
            <a:endParaRPr lang="en-IN" sz="2400" b="0" i="0" u="none" strike="noStrike" baseline="0" dirty="0">
              <a:latin typeface="Times-Roman"/>
            </a:endParaRPr>
          </a:p>
          <a:p>
            <a:pPr algn="just"/>
            <a:r>
              <a:rPr lang="en-US" sz="2400" b="0" i="0" u="none" strike="noStrike" baseline="0" dirty="0">
                <a:latin typeface="Times-Roman"/>
              </a:rPr>
              <a:t>• There can be any number of inputs. The order in which they are listed in the </a:t>
            </a:r>
            <a:r>
              <a:rPr lang="en-US" sz="2400" b="1" i="0" u="none" strike="noStrike" baseline="0" dirty="0">
                <a:latin typeface="Times-Bold"/>
              </a:rPr>
              <a:t>input </a:t>
            </a:r>
            <a:r>
              <a:rPr lang="en-US" sz="2400" b="0" i="0" u="none" strike="noStrike" baseline="0" dirty="0">
                <a:latin typeface="Times-Roman"/>
              </a:rPr>
              <a:t>declaration must conform to the order in which they are given values in the table that </a:t>
            </a:r>
            <a:r>
              <a:rPr lang="en-IN" sz="2400" b="0" i="0" u="none" strike="noStrike" baseline="0" dirty="0">
                <a:latin typeface="Times-Roman"/>
              </a:rPr>
              <a:t>follows.</a:t>
            </a:r>
          </a:p>
          <a:p>
            <a:pPr algn="just"/>
            <a:endParaRPr lang="en-IN" sz="2400" b="0" i="0" u="none" strike="noStrike" baseline="0" dirty="0">
              <a:latin typeface="Times-Roman"/>
            </a:endParaRPr>
          </a:p>
          <a:p>
            <a:pPr algn="just"/>
            <a:r>
              <a:rPr lang="en-US" sz="2400" b="0" i="0" u="none" strike="noStrike" baseline="0" dirty="0">
                <a:latin typeface="Times-Roman"/>
              </a:rPr>
              <a:t>• The truth table is enclosed within the keywords </a:t>
            </a:r>
            <a:r>
              <a:rPr lang="en-US" sz="2400" b="1" i="0" u="none" strike="noStrike" baseline="0" dirty="0">
                <a:latin typeface="Times-Bold"/>
              </a:rPr>
              <a:t>table </a:t>
            </a:r>
            <a:r>
              <a:rPr lang="en-US" sz="2400" b="0" i="0" u="none" strike="noStrike" baseline="0" dirty="0">
                <a:latin typeface="Times-Roman"/>
              </a:rPr>
              <a:t>and </a:t>
            </a:r>
            <a:r>
              <a:rPr lang="en-US" sz="2400" b="1" i="0" u="none" strike="noStrike" baseline="0" dirty="0" err="1">
                <a:latin typeface="Times-Bold"/>
              </a:rPr>
              <a:t>endtable</a:t>
            </a:r>
            <a:r>
              <a:rPr lang="en-US" sz="2400" b="0" i="0" u="none" strike="noStrike" baseline="0" dirty="0">
                <a:latin typeface="Times-Roman"/>
              </a:rPr>
              <a:t>.</a:t>
            </a:r>
          </a:p>
          <a:p>
            <a:pPr algn="just"/>
            <a:endParaRPr lang="en-US" sz="2400" b="0" i="0" u="none" strike="noStrike" baseline="0" dirty="0">
              <a:latin typeface="Times-Roman"/>
            </a:endParaRPr>
          </a:p>
          <a:p>
            <a:pPr algn="just"/>
            <a:r>
              <a:rPr lang="en-US" sz="2400" b="0" i="0" u="none" strike="noStrike" baseline="0" dirty="0">
                <a:latin typeface="Times-Roman"/>
              </a:rPr>
              <a:t>• The values of the inputs are listed in order, ending with a colon (:). The output is always the last entry in a row and is followed by a semicolon (;).</a:t>
            </a:r>
          </a:p>
          <a:p>
            <a:pPr algn="just"/>
            <a:endParaRPr lang="en-US" sz="2400" b="0" i="0" u="none" strike="noStrike" baseline="0" dirty="0">
              <a:latin typeface="Times-Roman"/>
            </a:endParaRPr>
          </a:p>
          <a:p>
            <a:pPr algn="just"/>
            <a:r>
              <a:rPr lang="en-US" sz="2400" b="0" i="0" u="none" strike="noStrike" baseline="0" dirty="0">
                <a:latin typeface="Times-Roman"/>
              </a:rPr>
              <a:t>• The declaration of a UDP ends with the keyword </a:t>
            </a:r>
            <a:r>
              <a:rPr lang="en-US" sz="2400" b="1" i="0" u="none" strike="noStrike" baseline="0" dirty="0" err="1">
                <a:latin typeface="Times-Bold"/>
              </a:rPr>
              <a:t>endprimitive</a:t>
            </a:r>
            <a:r>
              <a:rPr lang="en-US" sz="2400" b="0" i="0" u="none" strike="noStrike" baseline="0" dirty="0">
                <a:latin typeface="Times-Roman"/>
              </a:rPr>
              <a:t>.</a:t>
            </a:r>
            <a:endParaRPr lang="en-IN" sz="2400" dirty="0"/>
          </a:p>
        </p:txBody>
      </p:sp>
    </p:spTree>
    <p:extLst>
      <p:ext uri="{BB962C8B-B14F-4D97-AF65-F5344CB8AC3E}">
        <p14:creationId xmlns:p14="http://schemas.microsoft.com/office/powerpoint/2010/main" val="11583217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108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80568" y="1483800"/>
            <a:ext cx="933949" cy="231453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28548" y="3428998"/>
            <a:ext cx="1800000" cy="307777"/>
          </a:xfrm>
          <a:prstGeom prst="rect">
            <a:avLst/>
          </a:prstGeom>
          <a:noFill/>
        </p:spPr>
        <p:txBody>
          <a:bodyPr wrap="square" rtlCol="0">
            <a:spAutoFit/>
          </a:bodyPr>
          <a:lstStyle/>
          <a:p>
            <a:r>
              <a:rPr lang="en-US" sz="1400" dirty="0"/>
              <a:t>    </a:t>
            </a:r>
            <a:r>
              <a:rPr lang="en-US" sz="1400" dirty="0">
                <a:solidFill>
                  <a:schemeClr val="bg1"/>
                </a:solidFill>
              </a:rPr>
              <a:t>Dept of CSE</a:t>
            </a:r>
          </a:p>
        </p:txBody>
      </p:sp>
      <p:pic>
        <p:nvPicPr>
          <p:cNvPr id="11" name="Picture 10">
            <a:extLst>
              <a:ext uri="{FF2B5EF4-FFF2-40B4-BE49-F238E27FC236}">
                <a16:creationId xmlns:a16="http://schemas.microsoft.com/office/drawing/2014/main" id="{09D51DF9-B9D7-B394-3625-1417A8A3D014}"/>
              </a:ext>
            </a:extLst>
          </p:cNvPr>
          <p:cNvPicPr>
            <a:picLocks noChangeAspect="1"/>
          </p:cNvPicPr>
          <p:nvPr/>
        </p:nvPicPr>
        <p:blipFill>
          <a:blip r:embed="rId3"/>
          <a:stretch>
            <a:fillRect/>
          </a:stretch>
        </p:blipFill>
        <p:spPr>
          <a:xfrm>
            <a:off x="2598093" y="859704"/>
            <a:ext cx="7200000" cy="5385432"/>
          </a:xfrm>
          <a:prstGeom prst="rect">
            <a:avLst/>
          </a:prstGeom>
        </p:spPr>
      </p:pic>
      <p:sp>
        <p:nvSpPr>
          <p:cNvPr id="14" name="TextBox 13">
            <a:extLst>
              <a:ext uri="{FF2B5EF4-FFF2-40B4-BE49-F238E27FC236}">
                <a16:creationId xmlns:a16="http://schemas.microsoft.com/office/drawing/2014/main" id="{499417F7-7292-6746-BD54-C01D7DF31E23}"/>
              </a:ext>
            </a:extLst>
          </p:cNvPr>
          <p:cNvSpPr txBox="1"/>
          <p:nvPr/>
        </p:nvSpPr>
        <p:spPr>
          <a:xfrm>
            <a:off x="1776000" y="332078"/>
            <a:ext cx="6109446" cy="461665"/>
          </a:xfrm>
          <a:prstGeom prst="rect">
            <a:avLst/>
          </a:prstGeom>
          <a:noFill/>
        </p:spPr>
        <p:txBody>
          <a:bodyPr wrap="square">
            <a:spAutoFit/>
          </a:bodyPr>
          <a:lstStyle/>
          <a:p>
            <a:r>
              <a:rPr lang="en-US" sz="2400" b="1" i="0" u="none" strike="noStrike" baseline="0" dirty="0">
                <a:solidFill>
                  <a:srgbClr val="FF0000"/>
                </a:solidFill>
                <a:latin typeface="TimesTenLTStd-Bold"/>
              </a:rPr>
              <a:t>HDL Example  (User-Defined Primitive)</a:t>
            </a:r>
            <a:endParaRPr lang="en-IN" sz="2400" dirty="0">
              <a:solidFill>
                <a:srgbClr val="FF0000"/>
              </a:solidFill>
            </a:endParaRPr>
          </a:p>
        </p:txBody>
      </p:sp>
      <p:pic>
        <p:nvPicPr>
          <p:cNvPr id="16" name="Picture 15">
            <a:extLst>
              <a:ext uri="{FF2B5EF4-FFF2-40B4-BE49-F238E27FC236}">
                <a16:creationId xmlns:a16="http://schemas.microsoft.com/office/drawing/2014/main" id="{4B884CBE-B828-432B-A339-996DF3F12398}"/>
              </a:ext>
            </a:extLst>
          </p:cNvPr>
          <p:cNvPicPr>
            <a:picLocks noChangeAspect="1"/>
          </p:cNvPicPr>
          <p:nvPr/>
        </p:nvPicPr>
        <p:blipFill>
          <a:blip r:embed="rId4"/>
          <a:stretch>
            <a:fillRect/>
          </a:stretch>
        </p:blipFill>
        <p:spPr>
          <a:xfrm>
            <a:off x="7623756" y="2889009"/>
            <a:ext cx="2867425" cy="1326822"/>
          </a:xfrm>
          <a:prstGeom prst="rect">
            <a:avLst/>
          </a:prstGeom>
        </p:spPr>
      </p:pic>
    </p:spTree>
    <p:extLst>
      <p:ext uri="{BB962C8B-B14F-4D97-AF65-F5344CB8AC3E}">
        <p14:creationId xmlns:p14="http://schemas.microsoft.com/office/powerpoint/2010/main" val="717960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4151C-6103-8DDF-FFE0-2463C1681BE8}"/>
            </a:ext>
          </a:extLst>
        </p:cNvPr>
        <p:cNvGrpSpPr/>
        <p:nvPr/>
      </p:nvGrpSpPr>
      <p:grpSpPr>
        <a:xfrm>
          <a:off x="0" y="0"/>
          <a:ext cx="0" cy="0"/>
          <a:chOff x="0" y="0"/>
          <a:chExt cx="0" cy="0"/>
        </a:xfrm>
      </p:grpSpPr>
      <p:sp>
        <p:nvSpPr>
          <p:cNvPr id="4" name="Rectangle">
            <a:extLst>
              <a:ext uri="{FF2B5EF4-FFF2-40B4-BE49-F238E27FC236}">
                <a16:creationId xmlns:a16="http://schemas.microsoft.com/office/drawing/2014/main" id="{E002AEDE-3CB3-922A-1942-075AC3096EE3}"/>
              </a:ext>
            </a:extLst>
          </p:cNvPr>
          <p:cNvSpPr/>
          <p:nvPr/>
        </p:nvSpPr>
        <p:spPr>
          <a:xfrm flipH="1">
            <a:off x="-24000" y="-2"/>
            <a:ext cx="117415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5A0DE793-B9D7-590B-CCBD-83AA42EDAF5F}"/>
              </a:ext>
            </a:extLst>
          </p:cNvPr>
          <p:cNvSpPr/>
          <p:nvPr/>
        </p:nvSpPr>
        <p:spPr>
          <a:xfrm flipH="1">
            <a:off x="11695894" y="-29657"/>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a:extLst>
              <a:ext uri="{FF2B5EF4-FFF2-40B4-BE49-F238E27FC236}">
                <a16:creationId xmlns:a16="http://schemas.microsoft.com/office/drawing/2014/main" id="{63D61E0E-0440-D8C6-8378-CDDA4B8EC689}"/>
              </a:ext>
            </a:extLst>
          </p:cNvPr>
          <p:cNvGrpSpPr/>
          <p:nvPr/>
        </p:nvGrpSpPr>
        <p:grpSpPr>
          <a:xfrm>
            <a:off x="59879" y="1269000"/>
            <a:ext cx="933949" cy="2314530"/>
            <a:chOff x="230" y="2322"/>
            <a:chExt cx="3479" cy="4830"/>
          </a:xfrm>
        </p:grpSpPr>
        <p:sp>
          <p:nvSpPr>
            <p:cNvPr id="5" name="Rectangle">
              <a:extLst>
                <a:ext uri="{FF2B5EF4-FFF2-40B4-BE49-F238E27FC236}">
                  <a16:creationId xmlns:a16="http://schemas.microsoft.com/office/drawing/2014/main" id="{916B07AD-D163-7D5F-6102-EDB5DEBEEEDC}"/>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a:extLst>
                <a:ext uri="{FF2B5EF4-FFF2-40B4-BE49-F238E27FC236}">
                  <a16:creationId xmlns:a16="http://schemas.microsoft.com/office/drawing/2014/main" id="{8F15E688-A1D6-BF9D-02D4-3285746AFB57}"/>
                </a:ext>
              </a:extLst>
            </p:cNvPr>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2FEECE8A-CB31-70F7-5AE9-C62D4FDEA3A9}"/>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a:extLst>
              <a:ext uri="{FF2B5EF4-FFF2-40B4-BE49-F238E27FC236}">
                <a16:creationId xmlns:a16="http://schemas.microsoft.com/office/drawing/2014/main" id="{A0BE9226-8CD2-73A8-34A5-55EA7B7D324C}"/>
              </a:ext>
            </a:extLst>
          </p:cNvPr>
          <p:cNvSpPr txBox="1"/>
          <p:nvPr/>
        </p:nvSpPr>
        <p:spPr>
          <a:xfrm>
            <a:off x="-256369" y="3214677"/>
            <a:ext cx="1672369" cy="369332"/>
          </a:xfrm>
          <a:prstGeom prst="rect">
            <a:avLst/>
          </a:prstGeom>
          <a:noFill/>
        </p:spPr>
        <p:txBody>
          <a:bodyPr wrap="square" rtlCol="0">
            <a:spAutoFit/>
          </a:bodyPr>
          <a:lstStyle/>
          <a:p>
            <a:r>
              <a:rPr lang="en-US" dirty="0"/>
              <a:t>    </a:t>
            </a:r>
            <a:r>
              <a:rPr lang="en-US" dirty="0">
                <a:solidFill>
                  <a:schemeClr val="bg1"/>
                </a:solidFill>
              </a:rPr>
              <a:t>Dept of CSE</a:t>
            </a:r>
          </a:p>
        </p:txBody>
      </p:sp>
      <p:sp>
        <p:nvSpPr>
          <p:cNvPr id="9" name="TextBox 8">
            <a:extLst>
              <a:ext uri="{FF2B5EF4-FFF2-40B4-BE49-F238E27FC236}">
                <a16:creationId xmlns:a16="http://schemas.microsoft.com/office/drawing/2014/main" id="{A320E61B-85DB-51A0-053F-C6463C8C3236}"/>
              </a:ext>
            </a:extLst>
          </p:cNvPr>
          <p:cNvSpPr txBox="1"/>
          <p:nvPr/>
        </p:nvSpPr>
        <p:spPr>
          <a:xfrm>
            <a:off x="1776000" y="1269000"/>
            <a:ext cx="8640000" cy="369332"/>
          </a:xfrm>
          <a:prstGeom prst="rect">
            <a:avLst/>
          </a:prstGeom>
          <a:noFill/>
        </p:spPr>
        <p:txBody>
          <a:bodyPr wrap="square">
            <a:spAutoFit/>
          </a:bodyPr>
          <a:lstStyle/>
          <a:p>
            <a:pPr algn="l"/>
            <a:r>
              <a:rPr lang="en-IN" sz="1800" b="1" i="0" u="none" strike="noStrike" baseline="0" dirty="0">
                <a:latin typeface="BookmanOldStyle-Bold"/>
              </a:rPr>
              <a:t>           SYMBOL                                                                                        PIN DIAGRAM</a:t>
            </a:r>
          </a:p>
        </p:txBody>
      </p:sp>
      <p:sp>
        <p:nvSpPr>
          <p:cNvPr id="12" name="TextBox 11">
            <a:extLst>
              <a:ext uri="{FF2B5EF4-FFF2-40B4-BE49-F238E27FC236}">
                <a16:creationId xmlns:a16="http://schemas.microsoft.com/office/drawing/2014/main" id="{732B5CDF-74CB-D440-F37E-BEC80C7C4F5E}"/>
              </a:ext>
            </a:extLst>
          </p:cNvPr>
          <p:cNvSpPr txBox="1"/>
          <p:nvPr/>
        </p:nvSpPr>
        <p:spPr>
          <a:xfrm>
            <a:off x="1720670" y="549000"/>
            <a:ext cx="6223518" cy="369332"/>
          </a:xfrm>
          <a:prstGeom prst="rect">
            <a:avLst/>
          </a:prstGeom>
          <a:noFill/>
        </p:spPr>
        <p:txBody>
          <a:bodyPr wrap="square">
            <a:spAutoFit/>
          </a:bodyPr>
          <a:lstStyle/>
          <a:p>
            <a:pPr algn="l"/>
            <a:r>
              <a:rPr lang="en-IN" sz="1800" b="1" i="0" u="none" strike="noStrike" baseline="0" dirty="0">
                <a:solidFill>
                  <a:srgbClr val="FF0000"/>
                </a:solidFill>
                <a:latin typeface="BookmanOldStyle-Bold"/>
              </a:rPr>
              <a:t>2-INPUT NAND GATE:</a:t>
            </a:r>
          </a:p>
        </p:txBody>
      </p:sp>
      <p:pic>
        <p:nvPicPr>
          <p:cNvPr id="14" name="Picture 13">
            <a:extLst>
              <a:ext uri="{FF2B5EF4-FFF2-40B4-BE49-F238E27FC236}">
                <a16:creationId xmlns:a16="http://schemas.microsoft.com/office/drawing/2014/main" id="{786B7EDE-E2C4-3915-6D9E-76C6728ECAC5}"/>
              </a:ext>
            </a:extLst>
          </p:cNvPr>
          <p:cNvPicPr>
            <a:picLocks noChangeAspect="1"/>
          </p:cNvPicPr>
          <p:nvPr/>
        </p:nvPicPr>
        <p:blipFill>
          <a:blip r:embed="rId3"/>
          <a:stretch>
            <a:fillRect/>
          </a:stretch>
        </p:blipFill>
        <p:spPr>
          <a:xfrm>
            <a:off x="2146464" y="1638332"/>
            <a:ext cx="7255329" cy="4452134"/>
          </a:xfrm>
          <a:prstGeom prst="rect">
            <a:avLst/>
          </a:prstGeom>
        </p:spPr>
      </p:pic>
    </p:spTree>
    <p:extLst>
      <p:ext uri="{BB962C8B-B14F-4D97-AF65-F5344CB8AC3E}">
        <p14:creationId xmlns:p14="http://schemas.microsoft.com/office/powerpoint/2010/main" val="1899096192"/>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ustom Desig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2456</TotalTime>
  <Words>5930</Words>
  <Application>Microsoft Office PowerPoint</Application>
  <PresentationFormat>Widescreen</PresentationFormat>
  <Paragraphs>441</Paragraphs>
  <Slides>86</Slides>
  <Notes>0</Notes>
  <HiddenSlides>0</HiddenSlides>
  <MMClips>0</MMClips>
  <ScaleCrop>false</ScaleCrop>
  <HeadingPairs>
    <vt:vector size="6" baseType="variant">
      <vt:variant>
        <vt:lpstr>Fonts Used</vt:lpstr>
      </vt:variant>
      <vt:variant>
        <vt:i4>20</vt:i4>
      </vt:variant>
      <vt:variant>
        <vt:lpstr>Theme</vt:lpstr>
      </vt:variant>
      <vt:variant>
        <vt:i4>4</vt:i4>
      </vt:variant>
      <vt:variant>
        <vt:lpstr>Slide Titles</vt:lpstr>
      </vt:variant>
      <vt:variant>
        <vt:i4>86</vt:i4>
      </vt:variant>
    </vt:vector>
  </HeadingPairs>
  <TitlesOfParts>
    <vt:vector size="110" baseType="lpstr">
      <vt:lpstr>Arial</vt:lpstr>
      <vt:lpstr>BookmanOldStyle-Bold</vt:lpstr>
      <vt:lpstr>Calibri</vt:lpstr>
      <vt:lpstr>Calibri Light</vt:lpstr>
      <vt:lpstr>Futura Cyrillic Book</vt:lpstr>
      <vt:lpstr>MathematicalPi-One</vt:lpstr>
      <vt:lpstr>PearsonMATH02</vt:lpstr>
      <vt:lpstr>PearsonMATH08</vt:lpstr>
      <vt:lpstr>StoneSansStd-Bold</vt:lpstr>
      <vt:lpstr>StoneSansStd-Medium</vt:lpstr>
      <vt:lpstr>StoneSansStd-Semibold</vt:lpstr>
      <vt:lpstr>Times New Roman</vt:lpstr>
      <vt:lpstr>Times-Bold</vt:lpstr>
      <vt:lpstr>TimesNewRomanPSMT</vt:lpstr>
      <vt:lpstr>Times-Roman</vt:lpstr>
      <vt:lpstr>TimesTenLTStd-Bold</vt:lpstr>
      <vt:lpstr>TimesTenLTStd-BoldItalic</vt:lpstr>
      <vt:lpstr>TimesTenLTStd-Italic</vt:lpstr>
      <vt:lpstr>TimesTenLTStd-Roman</vt:lpstr>
      <vt:lpstr>Wingdings</vt:lpstr>
      <vt:lpstr>1_Custom Design</vt:lpstr>
      <vt:lpstr>Custom Design</vt:lpstr>
      <vt:lpstr>2_Custom Design</vt:lpstr>
      <vt:lpstr>3_Custom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Principal aip</dc:creator>
  <cp:lastModifiedBy>Ruthvik BV</cp:lastModifiedBy>
  <cp:revision>102</cp:revision>
  <dcterms:created xsi:type="dcterms:W3CDTF">2021-09-07T04:22:00Z</dcterms:created>
  <dcterms:modified xsi:type="dcterms:W3CDTF">2025-10-25T02:57:56Z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0398283ACE364599A240D38F3F474187_13</vt:lpwstr>
  </property>
  <property fmtid="{D5CDD505-2E9C-101B-9397-08002B2CF9AE}" pid="3" name="KSOProductBuildVer">
    <vt:lpwstr>1033-12.2.0.13489</vt:lpwstr>
  </property>
</Properties>
</file>